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5"/>
    <p:sldMasterId id="2147483671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</p:sldIdLst>
  <p:sldSz cy="5143500" cx="9144000"/>
  <p:notesSz cx="6858000" cy="9144000"/>
  <p:embeddedFontLst>
    <p:embeddedFont>
      <p:font typeface="NanumGothicExtraBold"/>
      <p:bold r:id="rId38"/>
    </p:embeddedFont>
    <p:embeddedFont>
      <p:font typeface="Nanum Gothic"/>
      <p:regular r:id="rId39"/>
      <p:bold r:id="rId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063B8997-0402-4A09-9C5E-2F8A60FC20B5}">
  <a:tblStyle styleId="{063B8997-0402-4A09-9C5E-2F8A60FC20B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NanumGothic-bold.fntdata"/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29" Type="http://schemas.openxmlformats.org/officeDocument/2006/relationships/slide" Target="slides/slide2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11" Type="http://schemas.openxmlformats.org/officeDocument/2006/relationships/slide" Target="slides/slide4.xml"/><Relationship Id="rId33" Type="http://schemas.openxmlformats.org/officeDocument/2006/relationships/slide" Target="slides/slide26.xml"/><Relationship Id="rId10" Type="http://schemas.openxmlformats.org/officeDocument/2006/relationships/slide" Target="slides/slide3.xml"/><Relationship Id="rId32" Type="http://schemas.openxmlformats.org/officeDocument/2006/relationships/slide" Target="slides/slide25.xml"/><Relationship Id="rId13" Type="http://schemas.openxmlformats.org/officeDocument/2006/relationships/slide" Target="slides/slide6.xml"/><Relationship Id="rId35" Type="http://schemas.openxmlformats.org/officeDocument/2006/relationships/slide" Target="slides/slide28.xml"/><Relationship Id="rId12" Type="http://schemas.openxmlformats.org/officeDocument/2006/relationships/slide" Target="slides/slide5.xml"/><Relationship Id="rId34" Type="http://schemas.openxmlformats.org/officeDocument/2006/relationships/slide" Target="slides/slide27.xml"/><Relationship Id="rId15" Type="http://schemas.openxmlformats.org/officeDocument/2006/relationships/slide" Target="slides/slide8.xml"/><Relationship Id="rId37" Type="http://schemas.openxmlformats.org/officeDocument/2006/relationships/slide" Target="slides/slide30.xml"/><Relationship Id="rId14" Type="http://schemas.openxmlformats.org/officeDocument/2006/relationships/slide" Target="slides/slide7.xml"/><Relationship Id="rId36" Type="http://schemas.openxmlformats.org/officeDocument/2006/relationships/slide" Target="slides/slide29.xml"/><Relationship Id="rId17" Type="http://schemas.openxmlformats.org/officeDocument/2006/relationships/slide" Target="slides/slide10.xml"/><Relationship Id="rId39" Type="http://schemas.openxmlformats.org/officeDocument/2006/relationships/font" Target="fonts/NanumGothic-regular.fntdata"/><Relationship Id="rId16" Type="http://schemas.openxmlformats.org/officeDocument/2006/relationships/slide" Target="slides/slide9.xml"/><Relationship Id="rId38" Type="http://schemas.openxmlformats.org/officeDocument/2006/relationships/font" Target="fonts/NanumGothicExtraBold-bold.fntdata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fd8e42cc77_2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g2fd8e42cc77_2_7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fd8e42cc77_2_2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g2fd8e42cc77_2_25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2fd8e42cc77_2_2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g2fd8e42cc77_2_28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28768a202c3_2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g28768a202c3_2_18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2fd8e42cc77_2_2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g2fd8e42cc77_2_26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2fd8e42cc77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g2fd8e42cc77_3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28768a202c3_0_4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g28768a202c3_0_44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2fd8e42cc77_3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g2fd8e42cc77_3_2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2fd8e42cc77_3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g2fd8e42cc77_3_3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2fd8e42cc77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g2fd8e42cc77_0_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28768a202c3_0_4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g28768a202c3_0_42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8768a202c3_2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g28768a202c3_2_10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28768a202c3_2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Google Shape;411;g28768a202c3_2_19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2fd8e42cc77_4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0" name="Google Shape;430;g2fd8e42cc77_4_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28768a202c3_2_2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g28768a202c3_2_24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2fd8e42cc77_4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" name="Google Shape;458;g2fd8e42cc77_4_3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2fd8e42cc77_4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g2fd8e42cc77_4_7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2fd8e42cc77_4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7" name="Google Shape;487;g2fd8e42cc77_4_10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2fd8e42cc77_4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0" name="Google Shape;500;g2fd8e42cc77_4_14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2fd8e42cc77_4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g2fd8e42cc77_4_11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28768a202c3_0_4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" name="Google Shape;531;g28768a202c3_0_46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28768a202c3_2_2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g28768a202c3_2_28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fd8e42cc77_2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g2fd8e42cc77_2_8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2fd8e42cc77_2_3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" name="Google Shape;552;g2fd8e42cc77_2_32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fd8e42cc77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g2fd8e42cc77_0_4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fd8e42cc77_2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g2fd8e42cc77_2_9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8768a202c3_2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g28768a202c3_2_13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fd8e42cc77_2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g2fd8e42cc77_2_12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8768a202c3_0_4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g28768a202c3_0_45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28768a202c3_2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g28768a202c3_2_16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/>
          <p:nvPr>
            <p:ph type="ctrTitle"/>
          </p:nvPr>
        </p:nvSpPr>
        <p:spPr>
          <a:xfrm>
            <a:off x="342900" y="1065213"/>
            <a:ext cx="3886200" cy="73501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2" name="Google Shape;62;p15"/>
          <p:cNvSpPr txBox="1"/>
          <p:nvPr>
            <p:ph idx="1" type="subTitle"/>
          </p:nvPr>
        </p:nvSpPr>
        <p:spPr>
          <a:xfrm>
            <a:off x="685800" y="1943100"/>
            <a:ext cx="3200400" cy="8763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lvl="0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3" name="Google Shape;63;p15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6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8" name="Google Shape;68;p16"/>
          <p:cNvSpPr txBox="1"/>
          <p:nvPr>
            <p:ph idx="1" type="body"/>
          </p:nvPr>
        </p:nvSpPr>
        <p:spPr>
          <a:xfrm>
            <a:off x="228600" y="800100"/>
            <a:ext cx="4114800" cy="226298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8575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indent="-28575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69" name="Google Shape;69;p16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"/>
          <p:cNvSpPr txBox="1"/>
          <p:nvPr>
            <p:ph type="title"/>
          </p:nvPr>
        </p:nvSpPr>
        <p:spPr>
          <a:xfrm>
            <a:off x="361156" y="2203450"/>
            <a:ext cx="3886200" cy="681038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 cap="none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" name="Google Shape;74;p17"/>
          <p:cNvSpPr txBox="1"/>
          <p:nvPr>
            <p:ph idx="1" type="body"/>
          </p:nvPr>
        </p:nvSpPr>
        <p:spPr>
          <a:xfrm>
            <a:off x="361156" y="1453357"/>
            <a:ext cx="3886200" cy="750094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 sz="1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900"/>
              <a:buNone/>
              <a:defRPr sz="9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800"/>
              <a:buNone/>
              <a:defRPr sz="8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5" name="Google Shape;75;p17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80" name="Google Shape;80;p18"/>
          <p:cNvSpPr txBox="1"/>
          <p:nvPr>
            <p:ph idx="1" type="body"/>
          </p:nvPr>
        </p:nvSpPr>
        <p:spPr>
          <a:xfrm>
            <a:off x="228600" y="800100"/>
            <a:ext cx="2019300" cy="226298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17500" lvl="0" marL="457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indent="-3048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2pPr>
            <a:lvl3pPr indent="-2921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9pPr>
          </a:lstStyle>
          <a:p/>
        </p:txBody>
      </p:sp>
      <p:sp>
        <p:nvSpPr>
          <p:cNvPr id="81" name="Google Shape;81;p18"/>
          <p:cNvSpPr txBox="1"/>
          <p:nvPr>
            <p:ph idx="2" type="body"/>
          </p:nvPr>
        </p:nvSpPr>
        <p:spPr>
          <a:xfrm>
            <a:off x="2324100" y="800100"/>
            <a:ext cx="2019300" cy="226298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17500" lvl="0" marL="457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indent="-3048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2pPr>
            <a:lvl3pPr indent="-2921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9pPr>
          </a:lstStyle>
          <a:p/>
        </p:txBody>
      </p:sp>
      <p:sp>
        <p:nvSpPr>
          <p:cNvPr id="82" name="Google Shape;82;p18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84" name="Google Shape;84;p18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9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87" name="Google Shape;87;p19"/>
          <p:cNvSpPr txBox="1"/>
          <p:nvPr>
            <p:ph idx="1" type="body"/>
          </p:nvPr>
        </p:nvSpPr>
        <p:spPr>
          <a:xfrm>
            <a:off x="228600" y="767556"/>
            <a:ext cx="2020094" cy="319881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1pPr>
            <a:lvl2pPr indent="-2286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1" sz="10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1" sz="900"/>
            </a:lvl3pPr>
            <a:lvl4pPr indent="-2286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4pPr>
            <a:lvl5pPr indent="-2286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5pPr>
            <a:lvl6pPr indent="-2286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6pPr>
            <a:lvl7pPr indent="-2286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7pPr>
            <a:lvl8pPr indent="-2286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8pPr>
            <a:lvl9pPr indent="-2286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9pPr>
          </a:lstStyle>
          <a:p/>
        </p:txBody>
      </p:sp>
      <p:sp>
        <p:nvSpPr>
          <p:cNvPr id="88" name="Google Shape;88;p19"/>
          <p:cNvSpPr txBox="1"/>
          <p:nvPr>
            <p:ph idx="2" type="body"/>
          </p:nvPr>
        </p:nvSpPr>
        <p:spPr>
          <a:xfrm>
            <a:off x="228600" y="1087438"/>
            <a:ext cx="2020094" cy="1975644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048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1pPr>
            <a:lvl2pPr indent="-2921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indent="-2794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–"/>
              <a:defRPr sz="800"/>
            </a:lvl4pPr>
            <a:lvl5pPr indent="-2794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»"/>
              <a:defRPr sz="800"/>
            </a:lvl5pPr>
            <a:lvl6pPr indent="-2794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6pPr>
            <a:lvl7pPr indent="-2794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7pPr>
            <a:lvl8pPr indent="-2794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8pPr>
            <a:lvl9pPr indent="-2794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9pPr>
          </a:lstStyle>
          <a:p/>
        </p:txBody>
      </p:sp>
      <p:sp>
        <p:nvSpPr>
          <p:cNvPr id="89" name="Google Shape;89;p19"/>
          <p:cNvSpPr txBox="1"/>
          <p:nvPr>
            <p:ph idx="3" type="body"/>
          </p:nvPr>
        </p:nvSpPr>
        <p:spPr>
          <a:xfrm>
            <a:off x="2322513" y="767556"/>
            <a:ext cx="2020888" cy="319881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1pPr>
            <a:lvl2pPr indent="-2286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1" sz="10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1" sz="900"/>
            </a:lvl3pPr>
            <a:lvl4pPr indent="-2286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4pPr>
            <a:lvl5pPr indent="-2286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5pPr>
            <a:lvl6pPr indent="-2286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6pPr>
            <a:lvl7pPr indent="-2286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7pPr>
            <a:lvl8pPr indent="-2286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8pPr>
            <a:lvl9pPr indent="-2286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9pPr>
          </a:lstStyle>
          <a:p/>
        </p:txBody>
      </p:sp>
      <p:sp>
        <p:nvSpPr>
          <p:cNvPr id="90" name="Google Shape;90;p19"/>
          <p:cNvSpPr txBox="1"/>
          <p:nvPr>
            <p:ph idx="4" type="body"/>
          </p:nvPr>
        </p:nvSpPr>
        <p:spPr>
          <a:xfrm>
            <a:off x="2322513" y="1087438"/>
            <a:ext cx="2020888" cy="1975644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048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1pPr>
            <a:lvl2pPr indent="-2921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indent="-2794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–"/>
              <a:defRPr sz="800"/>
            </a:lvl4pPr>
            <a:lvl5pPr indent="-2794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»"/>
              <a:defRPr sz="800"/>
            </a:lvl5pPr>
            <a:lvl6pPr indent="-2794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6pPr>
            <a:lvl7pPr indent="-2794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7pPr>
            <a:lvl8pPr indent="-2794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8pPr>
            <a:lvl9pPr indent="-2794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9pPr>
          </a:lstStyle>
          <a:p/>
        </p:txBody>
      </p:sp>
      <p:sp>
        <p:nvSpPr>
          <p:cNvPr id="91" name="Google Shape;91;p19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2" name="Google Shape;92;p19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3" name="Google Shape;93;p19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6" name="Google Shape;96;p20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7" name="Google Shape;97;p20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8" name="Google Shape;98;p20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/>
          <p:nvPr>
            <p:ph type="title"/>
          </p:nvPr>
        </p:nvSpPr>
        <p:spPr>
          <a:xfrm>
            <a:off x="228600" y="136525"/>
            <a:ext cx="1504157" cy="581025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b="1" sz="1000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01" name="Google Shape;101;p21"/>
          <p:cNvSpPr txBox="1"/>
          <p:nvPr>
            <p:ph idx="1" type="body"/>
          </p:nvPr>
        </p:nvSpPr>
        <p:spPr>
          <a:xfrm>
            <a:off x="1787525" y="136525"/>
            <a:ext cx="2555875" cy="2926557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30200" lvl="0" marL="457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indent="-317500" lvl="1" marL="914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sz="1400"/>
            </a:lvl2pPr>
            <a:lvl3pPr indent="-3048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3pPr>
            <a:lvl4pPr indent="-2921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4pPr>
            <a:lvl5pPr indent="-2921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»"/>
              <a:defRPr sz="1000"/>
            </a:lvl5pPr>
            <a:lvl6pPr indent="-2921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6pPr>
            <a:lvl7pPr indent="-2921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7pPr>
            <a:lvl8pPr indent="-2921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8pPr>
            <a:lvl9pPr indent="-2921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9pPr>
          </a:lstStyle>
          <a:p/>
        </p:txBody>
      </p:sp>
      <p:sp>
        <p:nvSpPr>
          <p:cNvPr id="102" name="Google Shape;102;p21"/>
          <p:cNvSpPr txBox="1"/>
          <p:nvPr>
            <p:ph idx="2" type="body"/>
          </p:nvPr>
        </p:nvSpPr>
        <p:spPr>
          <a:xfrm>
            <a:off x="228600" y="717550"/>
            <a:ext cx="1504157" cy="234553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1pPr>
            <a:lvl2pPr indent="-228600" lvl="1" marL="914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2pPr>
            <a:lvl3pPr indent="-228600" lvl="2" marL="1371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3pPr>
            <a:lvl4pPr indent="-228600" lvl="3" marL="1828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4pPr>
            <a:lvl5pPr indent="-228600" lvl="4" marL="22860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5pPr>
            <a:lvl6pPr indent="-228600" lvl="5" marL="2743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6pPr>
            <a:lvl7pPr indent="-228600" lvl="6" marL="3200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7pPr>
            <a:lvl8pPr indent="-228600" lvl="7" marL="3657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8pPr>
            <a:lvl9pPr indent="-228600" lvl="8" marL="4114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9pPr>
          </a:lstStyle>
          <a:p/>
        </p:txBody>
      </p:sp>
      <p:sp>
        <p:nvSpPr>
          <p:cNvPr id="103" name="Google Shape;103;p21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04" name="Google Shape;104;p21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05" name="Google Shape;105;p21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/>
          <p:nvPr>
            <p:ph type="title"/>
          </p:nvPr>
        </p:nvSpPr>
        <p:spPr>
          <a:xfrm>
            <a:off x="896144" y="2400300"/>
            <a:ext cx="2743200" cy="283369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b="1" sz="1000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08" name="Google Shape;108;p22"/>
          <p:cNvSpPr/>
          <p:nvPr>
            <p:ph idx="2" type="pic"/>
          </p:nvPr>
        </p:nvSpPr>
        <p:spPr>
          <a:xfrm>
            <a:off x="896144" y="306388"/>
            <a:ext cx="2743200" cy="2057400"/>
          </a:xfrm>
          <a:prstGeom prst="rect">
            <a:avLst/>
          </a:prstGeom>
          <a:noFill/>
          <a:ln>
            <a:noFill/>
          </a:ln>
        </p:spPr>
      </p:sp>
      <p:sp>
        <p:nvSpPr>
          <p:cNvPr id="109" name="Google Shape;109;p22"/>
          <p:cNvSpPr txBox="1"/>
          <p:nvPr>
            <p:ph idx="1" type="body"/>
          </p:nvPr>
        </p:nvSpPr>
        <p:spPr>
          <a:xfrm>
            <a:off x="896144" y="2683669"/>
            <a:ext cx="2743200" cy="402431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1pPr>
            <a:lvl2pPr indent="-228600" lvl="1" marL="914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2pPr>
            <a:lvl3pPr indent="-228600" lvl="2" marL="1371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3pPr>
            <a:lvl4pPr indent="-228600" lvl="3" marL="1828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4pPr>
            <a:lvl5pPr indent="-228600" lvl="4" marL="22860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5pPr>
            <a:lvl6pPr indent="-228600" lvl="5" marL="2743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6pPr>
            <a:lvl7pPr indent="-228600" lvl="6" marL="3200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7pPr>
            <a:lvl8pPr indent="-228600" lvl="7" marL="3657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8pPr>
            <a:lvl9pPr indent="-228600" lvl="8" marL="4114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9pPr>
          </a:lstStyle>
          <a:p/>
        </p:txBody>
      </p:sp>
      <p:sp>
        <p:nvSpPr>
          <p:cNvPr id="110" name="Google Shape;110;p22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1" name="Google Shape;111;p22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2" name="Google Shape;112;p22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5" name="Google Shape;115;p23"/>
          <p:cNvSpPr txBox="1"/>
          <p:nvPr>
            <p:ph idx="1" type="body"/>
          </p:nvPr>
        </p:nvSpPr>
        <p:spPr>
          <a:xfrm rot="5400000">
            <a:off x="1154509" y="-125809"/>
            <a:ext cx="2262982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8575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indent="-28575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116" name="Google Shape;116;p23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7" name="Google Shape;117;p23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8" name="Google Shape;118;p23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/>
          <p:nvPr>
            <p:ph type="title"/>
          </p:nvPr>
        </p:nvSpPr>
        <p:spPr>
          <a:xfrm rot="5400000">
            <a:off x="2366169" y="1085850"/>
            <a:ext cx="2925763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21" name="Google Shape;121;p24"/>
          <p:cNvSpPr txBox="1"/>
          <p:nvPr>
            <p:ph idx="1" type="body"/>
          </p:nvPr>
        </p:nvSpPr>
        <p:spPr>
          <a:xfrm rot="5400000">
            <a:off x="270669" y="95250"/>
            <a:ext cx="2925763" cy="30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8575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indent="-28575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122" name="Google Shape;122;p24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23" name="Google Shape;123;p24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24" name="Google Shape;124;p24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228600" y="800100"/>
            <a:ext cx="4114800" cy="226298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30200" lvl="0" marL="457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048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2100" lvl="3" marL="18288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–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2100" lvl="4" marL="22860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»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2100" lvl="5" marL="27432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2100" lvl="6" marL="32004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2100" lvl="7" marL="3657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2100" lvl="8" marL="41148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Relationship Id="rId4" Type="http://schemas.openxmlformats.org/officeDocument/2006/relationships/image" Target="../media/image2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Relationship Id="rId4" Type="http://schemas.openxmlformats.org/officeDocument/2006/relationships/image" Target="../media/image28.png"/><Relationship Id="rId5" Type="http://schemas.openxmlformats.org/officeDocument/2006/relationships/image" Target="../media/image45.png"/><Relationship Id="rId6" Type="http://schemas.openxmlformats.org/officeDocument/2006/relationships/image" Target="../media/image4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Relationship Id="rId4" Type="http://schemas.openxmlformats.org/officeDocument/2006/relationships/image" Target="../media/image5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6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Relationship Id="rId5" Type="http://schemas.openxmlformats.org/officeDocument/2006/relationships/image" Target="../media/image38.png"/><Relationship Id="rId6" Type="http://schemas.openxmlformats.org/officeDocument/2006/relationships/image" Target="../media/image35.png"/><Relationship Id="rId7" Type="http://schemas.openxmlformats.org/officeDocument/2006/relationships/image" Target="../media/image31.png"/><Relationship Id="rId8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6.png"/><Relationship Id="rId4" Type="http://schemas.openxmlformats.org/officeDocument/2006/relationships/image" Target="../media/image38.png"/><Relationship Id="rId5" Type="http://schemas.openxmlformats.org/officeDocument/2006/relationships/image" Target="../media/image12.png"/><Relationship Id="rId6" Type="http://schemas.openxmlformats.org/officeDocument/2006/relationships/image" Target="../media/image5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Relationship Id="rId4" Type="http://schemas.openxmlformats.org/officeDocument/2006/relationships/image" Target="../media/image14.png"/><Relationship Id="rId5" Type="http://schemas.openxmlformats.org/officeDocument/2006/relationships/image" Target="../media/image1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4.png"/><Relationship Id="rId4" Type="http://schemas.openxmlformats.org/officeDocument/2006/relationships/image" Target="../media/image12.png"/><Relationship Id="rId5" Type="http://schemas.openxmlformats.org/officeDocument/2006/relationships/image" Target="../media/image39.png"/><Relationship Id="rId6" Type="http://schemas.openxmlformats.org/officeDocument/2006/relationships/image" Target="../media/image1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.png"/><Relationship Id="rId4" Type="http://schemas.openxmlformats.org/officeDocument/2006/relationships/image" Target="../media/image14.png"/><Relationship Id="rId5" Type="http://schemas.openxmlformats.org/officeDocument/2006/relationships/image" Target="../media/image1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Relationship Id="rId4" Type="http://schemas.openxmlformats.org/officeDocument/2006/relationships/image" Target="../media/image3.png"/><Relationship Id="rId5" Type="http://schemas.openxmlformats.org/officeDocument/2006/relationships/image" Target="../media/image10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2.png"/><Relationship Id="rId4" Type="http://schemas.openxmlformats.org/officeDocument/2006/relationships/image" Target="../media/image23.png"/><Relationship Id="rId5" Type="http://schemas.openxmlformats.org/officeDocument/2006/relationships/image" Target="../media/image30.png"/><Relationship Id="rId6" Type="http://schemas.openxmlformats.org/officeDocument/2006/relationships/image" Target="../media/image3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2.png"/><Relationship Id="rId4" Type="http://schemas.openxmlformats.org/officeDocument/2006/relationships/image" Target="../media/image34.png"/><Relationship Id="rId5" Type="http://schemas.openxmlformats.org/officeDocument/2006/relationships/image" Target="../media/image4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2.png"/><Relationship Id="rId4" Type="http://schemas.openxmlformats.org/officeDocument/2006/relationships/image" Target="../media/image23.png"/><Relationship Id="rId5" Type="http://schemas.openxmlformats.org/officeDocument/2006/relationships/image" Target="../media/image40.png"/><Relationship Id="rId6" Type="http://schemas.openxmlformats.org/officeDocument/2006/relationships/image" Target="../media/image4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2.png"/><Relationship Id="rId4" Type="http://schemas.openxmlformats.org/officeDocument/2006/relationships/image" Target="../media/image23.png"/><Relationship Id="rId5" Type="http://schemas.openxmlformats.org/officeDocument/2006/relationships/image" Target="../media/image44.png"/><Relationship Id="rId6" Type="http://schemas.openxmlformats.org/officeDocument/2006/relationships/image" Target="../media/image4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2.png"/><Relationship Id="rId4" Type="http://schemas.openxmlformats.org/officeDocument/2006/relationships/image" Target="../media/image23.png"/><Relationship Id="rId5" Type="http://schemas.openxmlformats.org/officeDocument/2006/relationships/image" Target="../media/image54.png"/><Relationship Id="rId6" Type="http://schemas.openxmlformats.org/officeDocument/2006/relationships/image" Target="../media/image5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2.png"/><Relationship Id="rId4" Type="http://schemas.openxmlformats.org/officeDocument/2006/relationships/image" Target="../media/image34.png"/><Relationship Id="rId5" Type="http://schemas.openxmlformats.org/officeDocument/2006/relationships/image" Target="../media/image5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2.png"/><Relationship Id="rId4" Type="http://schemas.openxmlformats.org/officeDocument/2006/relationships/image" Target="../media/image23.png"/><Relationship Id="rId5" Type="http://schemas.openxmlformats.org/officeDocument/2006/relationships/image" Target="../media/image49.png"/><Relationship Id="rId6" Type="http://schemas.openxmlformats.org/officeDocument/2006/relationships/image" Target="../media/image5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2.png"/><Relationship Id="rId4" Type="http://schemas.openxmlformats.org/officeDocument/2006/relationships/image" Target="../media/image23.png"/><Relationship Id="rId5" Type="http://schemas.openxmlformats.org/officeDocument/2006/relationships/image" Target="../media/image48.png"/><Relationship Id="rId6" Type="http://schemas.openxmlformats.org/officeDocument/2006/relationships/image" Target="../media/image5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14.png"/><Relationship Id="rId5" Type="http://schemas.openxmlformats.org/officeDocument/2006/relationships/image" Target="../media/image17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7.png"/><Relationship Id="rId4" Type="http://schemas.openxmlformats.org/officeDocument/2006/relationships/image" Target="../media/image1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19.png"/><Relationship Id="rId5" Type="http://schemas.openxmlformats.org/officeDocument/2006/relationships/image" Target="../media/image22.png"/><Relationship Id="rId6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Relationship Id="rId4" Type="http://schemas.openxmlformats.org/officeDocument/2006/relationships/image" Target="../media/image18.png"/><Relationship Id="rId5" Type="http://schemas.openxmlformats.org/officeDocument/2006/relationships/image" Target="../media/image8.png"/><Relationship Id="rId6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Relationship Id="rId4" Type="http://schemas.openxmlformats.org/officeDocument/2006/relationships/image" Target="../media/image2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Relationship Id="rId4" Type="http://schemas.openxmlformats.org/officeDocument/2006/relationships/image" Target="../media/image23.png"/><Relationship Id="rId10" Type="http://schemas.openxmlformats.org/officeDocument/2006/relationships/image" Target="../media/image8.png"/><Relationship Id="rId9" Type="http://schemas.openxmlformats.org/officeDocument/2006/relationships/image" Target="../media/image18.png"/><Relationship Id="rId5" Type="http://schemas.openxmlformats.org/officeDocument/2006/relationships/image" Target="../media/image16.png"/><Relationship Id="rId6" Type="http://schemas.openxmlformats.org/officeDocument/2006/relationships/image" Target="../media/image26.png"/><Relationship Id="rId7" Type="http://schemas.openxmlformats.org/officeDocument/2006/relationships/image" Target="../media/image24.png"/><Relationship Id="rId8" Type="http://schemas.openxmlformats.org/officeDocument/2006/relationships/image" Target="../media/image2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Relationship Id="rId4" Type="http://schemas.openxmlformats.org/officeDocument/2006/relationships/image" Target="../media/image14.png"/><Relationship Id="rId5" Type="http://schemas.openxmlformats.org/officeDocument/2006/relationships/image" Target="../media/image1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5F5"/>
        </a:solid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5"/>
          <p:cNvPicPr preferRelativeResize="0"/>
          <p:nvPr/>
        </p:nvPicPr>
        <p:blipFill rotWithShape="1">
          <a:blip r:embed="rId3">
            <a:alphaModFix amt="50000"/>
          </a:blip>
          <a:srcRect b="0" l="0" r="0" t="0"/>
          <a:stretch/>
        </p:blipFill>
        <p:spPr>
          <a:xfrm rot="10800000">
            <a:off x="-247650" y="565150"/>
            <a:ext cx="9639300" cy="5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73900" y="2785800"/>
            <a:ext cx="5207000" cy="1162050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5"/>
          <p:cNvSpPr txBox="1"/>
          <p:nvPr/>
        </p:nvSpPr>
        <p:spPr>
          <a:xfrm>
            <a:off x="2373200" y="4533900"/>
            <a:ext cx="4507500" cy="16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파이널 1조: 강민지, 김예림, 김이영</a:t>
            </a:r>
            <a:endParaRPr sz="1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ctr">
              <a:lnSpc>
                <a:spcPct val="9877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32" name="Google Shape;132;p25"/>
          <p:cNvSpPr txBox="1"/>
          <p:nvPr/>
        </p:nvSpPr>
        <p:spPr>
          <a:xfrm>
            <a:off x="275250" y="1037750"/>
            <a:ext cx="8593500" cy="25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5200">
                <a:solidFill>
                  <a:schemeClr val="dk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언어 교육 어플리케이션</a:t>
            </a:r>
            <a:endParaRPr sz="5200">
              <a:solidFill>
                <a:schemeClr val="dk1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5200">
                <a:solidFill>
                  <a:schemeClr val="dk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리뷰(VoC) 분석</a:t>
            </a:r>
            <a:endParaRPr sz="2200">
              <a:solidFill>
                <a:schemeClr val="dk1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977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스픽 vs 말해보카 </a:t>
            </a:r>
            <a:endParaRPr b="1" sz="2977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5F5"/>
        </a:solidFill>
      </p:bgPr>
    </p:bg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p34"/>
          <p:cNvPicPr preferRelativeResize="0"/>
          <p:nvPr/>
        </p:nvPicPr>
        <p:blipFill rotWithShape="1">
          <a:blip r:embed="rId3">
            <a:alphaModFix amt="50000"/>
          </a:blip>
          <a:srcRect b="0" l="0" r="0" t="0"/>
          <a:stretch/>
        </p:blipFill>
        <p:spPr>
          <a:xfrm rot="10800000">
            <a:off x="-76200" y="577850"/>
            <a:ext cx="9296400" cy="50800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34"/>
          <p:cNvSpPr txBox="1"/>
          <p:nvPr>
            <p:ph idx="4294967295" type="title"/>
          </p:nvPr>
        </p:nvSpPr>
        <p:spPr>
          <a:xfrm>
            <a:off x="311700" y="125975"/>
            <a:ext cx="8520600" cy="572700"/>
          </a:xfrm>
          <a:prstGeom prst="rect">
            <a:avLst/>
          </a:prstGeom>
        </p:spPr>
        <p:txBody>
          <a:bodyPr anchorCtr="0" anchor="ctr" bIns="22850" lIns="45725" spcFirstLastPara="1" rIns="45725" wrap="square" tIns="2285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2142"/>
              <a:buFont typeface="Arial"/>
              <a:buNone/>
            </a:pPr>
            <a:r>
              <a:rPr b="1" lang="ko" sz="3422">
                <a:latin typeface="Nanum Gothic"/>
                <a:ea typeface="Nanum Gothic"/>
                <a:cs typeface="Nanum Gothic"/>
                <a:sym typeface="Nanum Gothic"/>
              </a:rPr>
              <a:t>Data Split</a:t>
            </a:r>
            <a:endParaRPr b="1" sz="3422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64" name="Google Shape;264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1700" y="787400"/>
            <a:ext cx="8520600" cy="4043424"/>
          </a:xfrm>
          <a:prstGeom prst="rect">
            <a:avLst/>
          </a:prstGeom>
          <a:noFill/>
          <a:ln>
            <a:noFill/>
          </a:ln>
          <a:effectLst>
            <a:outerShdw dir="2700000" dist="54939">
              <a:srgbClr val="000000"/>
            </a:outerShdw>
          </a:effectLst>
        </p:spPr>
      </p:pic>
      <p:sp>
        <p:nvSpPr>
          <p:cNvPr id="265" name="Google Shape;265;p34"/>
          <p:cNvSpPr txBox="1"/>
          <p:nvPr>
            <p:ph idx="4294967295" type="body"/>
          </p:nvPr>
        </p:nvSpPr>
        <p:spPr>
          <a:xfrm>
            <a:off x="-983600" y="2431825"/>
            <a:ext cx="8520600" cy="1851000"/>
          </a:xfrm>
          <a:prstGeom prst="rect">
            <a:avLst/>
          </a:prstGeom>
        </p:spPr>
        <p:txBody>
          <a:bodyPr anchorCtr="0" anchor="t" bIns="22850" lIns="45725" spcFirstLastPara="1" rIns="45725" wrap="square" tIns="22850">
            <a:normAutofit/>
          </a:bodyPr>
          <a:lstStyle/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train_set: 44,722 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266" name="Google Shape;266;p34"/>
          <p:cNvCxnSpPr/>
          <p:nvPr/>
        </p:nvCxnSpPr>
        <p:spPr>
          <a:xfrm flipH="1">
            <a:off x="2574550" y="2999300"/>
            <a:ext cx="762600" cy="440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7" name="Google Shape;267;p34"/>
          <p:cNvCxnSpPr/>
          <p:nvPr/>
        </p:nvCxnSpPr>
        <p:spPr>
          <a:xfrm>
            <a:off x="3337150" y="3002150"/>
            <a:ext cx="846600" cy="434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8" name="Google Shape;268;p34"/>
          <p:cNvSpPr txBox="1"/>
          <p:nvPr/>
        </p:nvSpPr>
        <p:spPr>
          <a:xfrm>
            <a:off x="921625" y="3560250"/>
            <a:ext cx="3015300" cy="14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auto_train: 35,777</a:t>
            </a:r>
            <a:endParaRPr sz="1800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69" name="Google Shape;269;p34"/>
          <p:cNvSpPr txBox="1"/>
          <p:nvPr/>
        </p:nvSpPr>
        <p:spPr>
          <a:xfrm>
            <a:off x="3064975" y="900675"/>
            <a:ext cx="2496000" cy="7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ko"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총 데이터: 49,692</a:t>
            </a:r>
            <a:endParaRPr b="1" sz="1800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70" name="Google Shape;270;p34"/>
          <p:cNvSpPr txBox="1"/>
          <p:nvPr/>
        </p:nvSpPr>
        <p:spPr>
          <a:xfrm>
            <a:off x="3546450" y="3560250"/>
            <a:ext cx="3015300" cy="78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ko"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manual_train : 8,945</a:t>
            </a:r>
            <a:endParaRPr sz="1800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271" name="Google Shape;271;p34"/>
          <p:cNvCxnSpPr/>
          <p:nvPr/>
        </p:nvCxnSpPr>
        <p:spPr>
          <a:xfrm flipH="1">
            <a:off x="3565150" y="1703900"/>
            <a:ext cx="762600" cy="440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2" name="Google Shape;272;p34"/>
          <p:cNvCxnSpPr/>
          <p:nvPr/>
        </p:nvCxnSpPr>
        <p:spPr>
          <a:xfrm>
            <a:off x="4327750" y="1706750"/>
            <a:ext cx="846600" cy="434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3" name="Google Shape;273;p34"/>
          <p:cNvSpPr txBox="1"/>
          <p:nvPr/>
        </p:nvSpPr>
        <p:spPr>
          <a:xfrm>
            <a:off x="4801650" y="2431825"/>
            <a:ext cx="3455400" cy="10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test_set : 4,970</a:t>
            </a:r>
            <a:endParaRPr sz="18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74" name="Google Shape;274;p34"/>
          <p:cNvSpPr txBox="1"/>
          <p:nvPr/>
        </p:nvSpPr>
        <p:spPr>
          <a:xfrm>
            <a:off x="3474700" y="1597725"/>
            <a:ext cx="5715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0.9</a:t>
            </a:r>
            <a:endParaRPr sz="1800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75" name="Google Shape;275;p34"/>
          <p:cNvSpPr txBox="1"/>
          <p:nvPr/>
        </p:nvSpPr>
        <p:spPr>
          <a:xfrm>
            <a:off x="4768350" y="1597725"/>
            <a:ext cx="5715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0.1</a:t>
            </a:r>
            <a:endParaRPr sz="1800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76" name="Google Shape;276;p34"/>
          <p:cNvSpPr txBox="1"/>
          <p:nvPr/>
        </p:nvSpPr>
        <p:spPr>
          <a:xfrm>
            <a:off x="2367675" y="2935450"/>
            <a:ext cx="5715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0.8</a:t>
            </a:r>
            <a:endParaRPr sz="1800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77" name="Google Shape;277;p34"/>
          <p:cNvSpPr txBox="1"/>
          <p:nvPr/>
        </p:nvSpPr>
        <p:spPr>
          <a:xfrm>
            <a:off x="3816400" y="2935450"/>
            <a:ext cx="5715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0.2</a:t>
            </a:r>
            <a:endParaRPr sz="1800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78" name="Google Shape;278;p34"/>
          <p:cNvSpPr txBox="1"/>
          <p:nvPr/>
        </p:nvSpPr>
        <p:spPr>
          <a:xfrm>
            <a:off x="6769250" y="3492625"/>
            <a:ext cx="2031900" cy="3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chemeClr val="dk2"/>
                </a:solidFill>
              </a:rPr>
              <a:t>수동 라벨링 진행</a:t>
            </a:r>
            <a:endParaRPr b="1" sz="1800">
              <a:solidFill>
                <a:schemeClr val="dk2"/>
              </a:solidFill>
            </a:endParaRPr>
          </a:p>
        </p:txBody>
      </p:sp>
      <p:sp>
        <p:nvSpPr>
          <p:cNvPr id="279" name="Google Shape;279;p34"/>
          <p:cNvSpPr/>
          <p:nvPr/>
        </p:nvSpPr>
        <p:spPr>
          <a:xfrm>
            <a:off x="4801650" y="2440038"/>
            <a:ext cx="1852200" cy="4404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80" name="Google Shape;280;p34"/>
          <p:cNvSpPr/>
          <p:nvPr/>
        </p:nvSpPr>
        <p:spPr>
          <a:xfrm>
            <a:off x="3565150" y="3583925"/>
            <a:ext cx="2410200" cy="4404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281" name="Google Shape;281;p34"/>
          <p:cNvCxnSpPr>
            <a:stCxn id="279" idx="3"/>
          </p:cNvCxnSpPr>
          <p:nvPr/>
        </p:nvCxnSpPr>
        <p:spPr>
          <a:xfrm>
            <a:off x="6653850" y="2660238"/>
            <a:ext cx="412500" cy="6054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2" name="Google Shape;282;p34"/>
          <p:cNvCxnSpPr/>
          <p:nvPr/>
        </p:nvCxnSpPr>
        <p:spPr>
          <a:xfrm flipH="1" rot="10800000">
            <a:off x="5975350" y="3714800"/>
            <a:ext cx="719700" cy="846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5F5"/>
        </a:solidFill>
      </p:bgPr>
    </p:bg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" name="Google Shape;287;p35"/>
          <p:cNvPicPr preferRelativeResize="0"/>
          <p:nvPr/>
        </p:nvPicPr>
        <p:blipFill rotWithShape="1">
          <a:blip r:embed="rId3">
            <a:alphaModFix amt="50000"/>
          </a:blip>
          <a:srcRect b="0" l="0" r="0" t="0"/>
          <a:stretch/>
        </p:blipFill>
        <p:spPr>
          <a:xfrm rot="10800000">
            <a:off x="-76200" y="577850"/>
            <a:ext cx="9296400" cy="50800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35"/>
          <p:cNvSpPr txBox="1"/>
          <p:nvPr>
            <p:ph idx="4294967295" type="title"/>
          </p:nvPr>
        </p:nvSpPr>
        <p:spPr>
          <a:xfrm>
            <a:off x="311700" y="55950"/>
            <a:ext cx="8520600" cy="572700"/>
          </a:xfrm>
          <a:prstGeom prst="rect">
            <a:avLst/>
          </a:prstGeom>
        </p:spPr>
        <p:txBody>
          <a:bodyPr anchorCtr="0" anchor="ctr" bIns="22850" lIns="45725" spcFirstLastPara="1" rIns="45725" wrap="square" tIns="2285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Nanum Gothic"/>
                <a:ea typeface="Nanum Gothic"/>
                <a:cs typeface="Nanum Gothic"/>
                <a:sym typeface="Nanum Gothic"/>
              </a:rPr>
              <a:t>데이터 클래스 분포 확인 (스픽 &amp; 말해보카)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89" name="Google Shape;289;p35"/>
          <p:cNvSpPr/>
          <p:nvPr/>
        </p:nvSpPr>
        <p:spPr>
          <a:xfrm>
            <a:off x="6423325" y="5101050"/>
            <a:ext cx="570900" cy="181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35"/>
          <p:cNvSpPr txBox="1"/>
          <p:nvPr/>
        </p:nvSpPr>
        <p:spPr>
          <a:xfrm>
            <a:off x="542575" y="6083700"/>
            <a:ext cx="759000" cy="32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86.08%</a:t>
            </a:r>
            <a:endParaRPr sz="10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91" name="Google Shape;291;p35"/>
          <p:cNvSpPr txBox="1"/>
          <p:nvPr/>
        </p:nvSpPr>
        <p:spPr>
          <a:xfrm>
            <a:off x="2051322" y="6249239"/>
            <a:ext cx="759000" cy="32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2.87%</a:t>
            </a:r>
            <a:endParaRPr sz="9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92" name="Google Shape;292;p35"/>
          <p:cNvSpPr txBox="1"/>
          <p:nvPr/>
        </p:nvSpPr>
        <p:spPr>
          <a:xfrm>
            <a:off x="3370489" y="6881445"/>
            <a:ext cx="759000" cy="32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11.06%</a:t>
            </a:r>
            <a:endParaRPr sz="10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93" name="Google Shape;293;p35"/>
          <p:cNvSpPr txBox="1"/>
          <p:nvPr/>
        </p:nvSpPr>
        <p:spPr>
          <a:xfrm>
            <a:off x="4962850" y="6083700"/>
            <a:ext cx="759000" cy="32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87.04%</a:t>
            </a:r>
            <a:endParaRPr sz="10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94" name="Google Shape;294;p35"/>
          <p:cNvSpPr txBox="1"/>
          <p:nvPr/>
        </p:nvSpPr>
        <p:spPr>
          <a:xfrm>
            <a:off x="6329275" y="6495550"/>
            <a:ext cx="759000" cy="32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3.06%</a:t>
            </a:r>
            <a:endParaRPr sz="10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95" name="Google Shape;295;p35"/>
          <p:cNvSpPr txBox="1"/>
          <p:nvPr/>
        </p:nvSpPr>
        <p:spPr>
          <a:xfrm>
            <a:off x="7748611" y="6878220"/>
            <a:ext cx="759000" cy="32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9.90%</a:t>
            </a:r>
            <a:endParaRPr sz="10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pSp>
        <p:nvGrpSpPr>
          <p:cNvPr id="296" name="Google Shape;296;p35"/>
          <p:cNvGrpSpPr/>
          <p:nvPr/>
        </p:nvGrpSpPr>
        <p:grpSpPr>
          <a:xfrm>
            <a:off x="51188" y="1713650"/>
            <a:ext cx="8950225" cy="2563251"/>
            <a:chOff x="131425" y="1546025"/>
            <a:chExt cx="8950225" cy="2563251"/>
          </a:xfrm>
        </p:grpSpPr>
        <p:pic>
          <p:nvPicPr>
            <p:cNvPr id="297" name="Google Shape;297;p3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641075" y="1546025"/>
              <a:ext cx="4440575" cy="2563251"/>
            </a:xfrm>
            <a:prstGeom prst="rect">
              <a:avLst/>
            </a:prstGeom>
            <a:noFill/>
            <a:ln>
              <a:noFill/>
            </a:ln>
            <a:effectLst>
              <a:outerShdw dir="2700000" dist="54939">
                <a:srgbClr val="000000"/>
              </a:outerShdw>
            </a:effectLst>
          </p:spPr>
        </p:pic>
        <p:pic>
          <p:nvPicPr>
            <p:cNvPr id="298" name="Google Shape;298;p3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31425" y="1546025"/>
              <a:ext cx="4440575" cy="2563251"/>
            </a:xfrm>
            <a:prstGeom prst="rect">
              <a:avLst/>
            </a:prstGeom>
            <a:noFill/>
            <a:ln>
              <a:noFill/>
            </a:ln>
            <a:effectLst>
              <a:outerShdw dir="2700000" dist="54939">
                <a:srgbClr val="000000"/>
              </a:outerShdw>
            </a:effectLst>
          </p:spPr>
        </p:pic>
        <p:pic>
          <p:nvPicPr>
            <p:cNvPr id="299" name="Google Shape;299;p3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664587" y="1546025"/>
              <a:ext cx="4393551" cy="2563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0" name="Google Shape;300;p3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54612" y="1546025"/>
              <a:ext cx="4388896" cy="256325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01" name="Google Shape;301;p35"/>
            <p:cNvGrpSpPr/>
            <p:nvPr/>
          </p:nvGrpSpPr>
          <p:grpSpPr>
            <a:xfrm>
              <a:off x="2145377" y="1694829"/>
              <a:ext cx="570900" cy="283925"/>
              <a:chOff x="2146275" y="1534522"/>
              <a:chExt cx="570900" cy="283925"/>
            </a:xfrm>
          </p:grpSpPr>
          <p:sp>
            <p:nvSpPr>
              <p:cNvPr id="302" name="Google Shape;302;p35"/>
              <p:cNvSpPr/>
              <p:nvPr/>
            </p:nvSpPr>
            <p:spPr>
              <a:xfrm>
                <a:off x="2146275" y="1636947"/>
                <a:ext cx="570900" cy="1815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303" name="Google Shape;303;p35"/>
              <p:cNvGrpSpPr/>
              <p:nvPr/>
            </p:nvGrpSpPr>
            <p:grpSpPr>
              <a:xfrm>
                <a:off x="2154135" y="1534522"/>
                <a:ext cx="486580" cy="209167"/>
                <a:chOff x="2154135" y="1534522"/>
                <a:chExt cx="486580" cy="209167"/>
              </a:xfrm>
            </p:grpSpPr>
            <p:sp>
              <p:nvSpPr>
                <p:cNvPr id="304" name="Google Shape;304;p35"/>
                <p:cNvSpPr/>
                <p:nvPr/>
              </p:nvSpPr>
              <p:spPr>
                <a:xfrm>
                  <a:off x="2154135" y="1665989"/>
                  <a:ext cx="77700" cy="77700"/>
                </a:xfrm>
                <a:prstGeom prst="rect">
                  <a:avLst/>
                </a:prstGeom>
                <a:solidFill>
                  <a:srgbClr val="2E5F7F"/>
                </a:solidFill>
                <a:ln cap="flat" cmpd="sng" w="9525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5" name="Google Shape;305;p35"/>
                <p:cNvSpPr txBox="1"/>
                <p:nvPr/>
              </p:nvSpPr>
              <p:spPr>
                <a:xfrm>
                  <a:off x="2173615" y="1534522"/>
                  <a:ext cx="467100" cy="1104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" sz="800">
                      <a:solidFill>
                        <a:schemeClr val="dk1"/>
                      </a:solidFill>
                      <a:latin typeface="Nanum Gothic"/>
                      <a:ea typeface="Nanum Gothic"/>
                      <a:cs typeface="Nanum Gothic"/>
                      <a:sym typeface="Nanum Gothic"/>
                    </a:rPr>
                    <a:t>count</a:t>
                  </a:r>
                  <a:endParaRPr sz="800">
                    <a:solidFill>
                      <a:schemeClr val="dk1"/>
                    </a:solidFill>
                    <a:latin typeface="Nanum Gothic"/>
                    <a:ea typeface="Nanum Gothic"/>
                    <a:cs typeface="Nanum Gothic"/>
                    <a:sym typeface="Nanum Gothic"/>
                  </a:endParaRPr>
                </a:p>
              </p:txBody>
            </p:sp>
          </p:grpSp>
        </p:grpSp>
        <p:grpSp>
          <p:nvGrpSpPr>
            <p:cNvPr id="306" name="Google Shape;306;p35"/>
            <p:cNvGrpSpPr/>
            <p:nvPr/>
          </p:nvGrpSpPr>
          <p:grpSpPr>
            <a:xfrm>
              <a:off x="6673052" y="1694817"/>
              <a:ext cx="570900" cy="283925"/>
              <a:chOff x="2146275" y="1534522"/>
              <a:chExt cx="570900" cy="283925"/>
            </a:xfrm>
          </p:grpSpPr>
          <p:sp>
            <p:nvSpPr>
              <p:cNvPr id="307" name="Google Shape;307;p35"/>
              <p:cNvSpPr/>
              <p:nvPr/>
            </p:nvSpPr>
            <p:spPr>
              <a:xfrm>
                <a:off x="2146275" y="1636947"/>
                <a:ext cx="570900" cy="1815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308" name="Google Shape;308;p35"/>
              <p:cNvGrpSpPr/>
              <p:nvPr/>
            </p:nvGrpSpPr>
            <p:grpSpPr>
              <a:xfrm>
                <a:off x="2154135" y="1534522"/>
                <a:ext cx="486580" cy="209167"/>
                <a:chOff x="2154135" y="1534522"/>
                <a:chExt cx="486580" cy="209167"/>
              </a:xfrm>
            </p:grpSpPr>
            <p:sp>
              <p:nvSpPr>
                <p:cNvPr id="309" name="Google Shape;309;p35"/>
                <p:cNvSpPr/>
                <p:nvPr/>
              </p:nvSpPr>
              <p:spPr>
                <a:xfrm>
                  <a:off x="2154135" y="1665989"/>
                  <a:ext cx="77700" cy="77700"/>
                </a:xfrm>
                <a:prstGeom prst="rect">
                  <a:avLst/>
                </a:prstGeom>
                <a:solidFill>
                  <a:srgbClr val="2E5F7F"/>
                </a:solidFill>
                <a:ln cap="flat" cmpd="sng" w="9525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0" name="Google Shape;310;p35"/>
                <p:cNvSpPr txBox="1"/>
                <p:nvPr/>
              </p:nvSpPr>
              <p:spPr>
                <a:xfrm>
                  <a:off x="2173615" y="1534522"/>
                  <a:ext cx="467100" cy="1104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" sz="800">
                      <a:solidFill>
                        <a:schemeClr val="dk1"/>
                      </a:solidFill>
                      <a:latin typeface="Nanum Gothic"/>
                      <a:ea typeface="Nanum Gothic"/>
                      <a:cs typeface="Nanum Gothic"/>
                      <a:sym typeface="Nanum Gothic"/>
                    </a:rPr>
                    <a:t>count</a:t>
                  </a:r>
                  <a:endParaRPr sz="800">
                    <a:solidFill>
                      <a:schemeClr val="dk1"/>
                    </a:solidFill>
                    <a:latin typeface="Nanum Gothic"/>
                    <a:ea typeface="Nanum Gothic"/>
                    <a:cs typeface="Nanum Gothic"/>
                    <a:sym typeface="Nanum Gothic"/>
                  </a:endParaRPr>
                </a:p>
              </p:txBody>
            </p:sp>
          </p:grpSp>
        </p:grpSp>
      </p:grpSp>
      <p:sp>
        <p:nvSpPr>
          <p:cNvPr id="311" name="Google Shape;311;p35"/>
          <p:cNvSpPr txBox="1"/>
          <p:nvPr/>
        </p:nvSpPr>
        <p:spPr>
          <a:xfrm>
            <a:off x="1657388" y="1238250"/>
            <a:ext cx="7264200" cy="51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8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수동으로 라벨링한 manual_train, test의 데이터 클래스 분포를 확인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278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5F5"/>
        </a:solidFill>
      </p:bgPr>
    </p:bg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6"/>
          <p:cNvSpPr txBox="1"/>
          <p:nvPr/>
        </p:nvSpPr>
        <p:spPr>
          <a:xfrm>
            <a:off x="4894850" y="883300"/>
            <a:ext cx="3416400" cy="5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877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3500">
                <a:latin typeface="NanumGothicExtraBold"/>
                <a:ea typeface="NanumGothicExtraBold"/>
                <a:cs typeface="NanumGothicExtraBold"/>
                <a:sym typeface="NanumGothicExtraBold"/>
              </a:rPr>
              <a:t>감성사전 이용</a:t>
            </a:r>
            <a:endParaRPr sz="3500"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pic>
        <p:nvPicPr>
          <p:cNvPr id="317" name="Google Shape;317;p36"/>
          <p:cNvPicPr preferRelativeResize="0"/>
          <p:nvPr/>
        </p:nvPicPr>
        <p:blipFill rotWithShape="1">
          <a:blip r:embed="rId3">
            <a:alphaModFix amt="50000"/>
          </a:blip>
          <a:srcRect b="0" l="0" r="0" t="0"/>
          <a:stretch/>
        </p:blipFill>
        <p:spPr>
          <a:xfrm rot="10800000">
            <a:off x="-76200" y="577850"/>
            <a:ext cx="9296400" cy="508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18" name="Google Shape;318;p36"/>
          <p:cNvGraphicFramePr/>
          <p:nvPr/>
        </p:nvGraphicFramePr>
        <p:xfrm>
          <a:off x="4572000" y="30366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{063B8997-0402-4A09-9C5E-2F8A60FC20B5}</a:tableStyleId>
              </a:tblPr>
              <a:tblGrid>
                <a:gridCol w="861250"/>
                <a:gridCol w="861250"/>
                <a:gridCol w="861250"/>
                <a:gridCol w="861250"/>
                <a:gridCol w="861250"/>
              </a:tblGrid>
              <a:tr h="211250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</a:txBody>
                  <a:tcPr marT="36000" marB="36000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Precision</a:t>
                      </a:r>
                      <a:endParaRPr sz="900"/>
                    </a:p>
                  </a:txBody>
                  <a:tcPr marT="36000" marB="36000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Recall</a:t>
                      </a:r>
                      <a:endParaRPr sz="900"/>
                    </a:p>
                  </a:txBody>
                  <a:tcPr marT="36000" marB="36000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F1–Score</a:t>
                      </a:r>
                      <a:endParaRPr sz="900"/>
                    </a:p>
                  </a:txBody>
                  <a:tcPr marT="36000" marB="36000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Support</a:t>
                      </a:r>
                      <a:endParaRPr sz="900"/>
                    </a:p>
                  </a:txBody>
                  <a:tcPr marT="36000" marB="36000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1250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-1</a:t>
                      </a:r>
                      <a:endParaRPr sz="900"/>
                    </a:p>
                  </a:txBody>
                  <a:tcPr marT="36000" marB="36000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0.76</a:t>
                      </a:r>
                      <a:endParaRPr sz="900"/>
                    </a:p>
                  </a:txBody>
                  <a:tcPr marT="36000" marB="36000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0.24</a:t>
                      </a:r>
                      <a:endParaRPr sz="900"/>
                    </a:p>
                  </a:txBody>
                  <a:tcPr marT="36000" marB="36000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0.37</a:t>
                      </a:r>
                      <a:endParaRPr sz="900"/>
                    </a:p>
                  </a:txBody>
                  <a:tcPr marT="36000" marB="36000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554</a:t>
                      </a:r>
                      <a:endParaRPr sz="900"/>
                    </a:p>
                  </a:txBody>
                  <a:tcPr marT="36000" marB="36000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1250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0</a:t>
                      </a:r>
                      <a:endParaRPr sz="900"/>
                    </a:p>
                  </a:txBody>
                  <a:tcPr marT="36000" marB="36000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0.07</a:t>
                      </a:r>
                      <a:endParaRPr sz="900"/>
                    </a:p>
                  </a:txBody>
                  <a:tcPr marT="36000" marB="36000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0.95</a:t>
                      </a:r>
                      <a:endParaRPr sz="900"/>
                    </a:p>
                  </a:txBody>
                  <a:tcPr marT="36000" marB="36000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0.13</a:t>
                      </a:r>
                      <a:endParaRPr sz="900"/>
                    </a:p>
                  </a:txBody>
                  <a:tcPr marT="36000" marB="36000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60</a:t>
                      </a:r>
                      <a:endParaRPr sz="900"/>
                    </a:p>
                  </a:txBody>
                  <a:tcPr marT="36000" marB="36000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1250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1</a:t>
                      </a:r>
                      <a:endParaRPr sz="900"/>
                    </a:p>
                  </a:txBody>
                  <a:tcPr marT="36000" marB="36000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0.96</a:t>
                      </a:r>
                      <a:endParaRPr sz="900"/>
                    </a:p>
                  </a:txBody>
                  <a:tcPr marT="36000" marB="36000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0.87</a:t>
                      </a:r>
                      <a:endParaRPr sz="900"/>
                    </a:p>
                  </a:txBody>
                  <a:tcPr marT="36000" marB="36000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0.91</a:t>
                      </a:r>
                      <a:endParaRPr sz="900"/>
                    </a:p>
                  </a:txBody>
                  <a:tcPr marT="36000" marB="36000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4356</a:t>
                      </a:r>
                      <a:endParaRPr sz="900"/>
                    </a:p>
                  </a:txBody>
                  <a:tcPr marT="36000" marB="36000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1250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accuracy</a:t>
                      </a:r>
                      <a:endParaRPr sz="900"/>
                    </a:p>
                  </a:txBody>
                  <a:tcPr marT="36000" marB="36000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</a:txBody>
                  <a:tcPr marT="36000" marB="36000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</a:txBody>
                  <a:tcPr marT="36000" marB="36000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0.80</a:t>
                      </a:r>
                      <a:endParaRPr sz="900"/>
                    </a:p>
                  </a:txBody>
                  <a:tcPr marT="36000" marB="36000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4970</a:t>
                      </a:r>
                      <a:endParaRPr sz="900"/>
                    </a:p>
                  </a:txBody>
                  <a:tcPr marT="36000" marB="36000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1250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macro avg</a:t>
                      </a:r>
                      <a:endParaRPr sz="900"/>
                    </a:p>
                  </a:txBody>
                  <a:tcPr marT="36000" marB="36000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0.60</a:t>
                      </a:r>
                      <a:endParaRPr sz="900"/>
                    </a:p>
                  </a:txBody>
                  <a:tcPr marT="36000" marB="36000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0.69</a:t>
                      </a:r>
                      <a:endParaRPr sz="900"/>
                    </a:p>
                  </a:txBody>
                  <a:tcPr marT="36000" marB="36000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0.47</a:t>
                      </a:r>
                      <a:endParaRPr sz="900"/>
                    </a:p>
                  </a:txBody>
                  <a:tcPr marT="36000" marB="36000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4970</a:t>
                      </a:r>
                      <a:endParaRPr sz="900"/>
                    </a:p>
                  </a:txBody>
                  <a:tcPr marT="36000" marB="36000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1250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weighted avg</a:t>
                      </a:r>
                      <a:endParaRPr sz="900"/>
                    </a:p>
                  </a:txBody>
                  <a:tcPr marT="36000" marB="36000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0.93</a:t>
                      </a:r>
                      <a:endParaRPr sz="900"/>
                    </a:p>
                  </a:txBody>
                  <a:tcPr marT="36000" marB="36000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0.8</a:t>
                      </a:r>
                      <a:endParaRPr sz="900"/>
                    </a:p>
                  </a:txBody>
                  <a:tcPr marT="36000" marB="36000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0.84</a:t>
                      </a:r>
                      <a:endParaRPr sz="900"/>
                    </a:p>
                  </a:txBody>
                  <a:tcPr marT="36000" marB="36000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4970</a:t>
                      </a:r>
                      <a:endParaRPr sz="900"/>
                    </a:p>
                  </a:txBody>
                  <a:tcPr marT="36000" marB="36000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19" name="Google Shape;319;p36"/>
          <p:cNvSpPr txBox="1"/>
          <p:nvPr/>
        </p:nvSpPr>
        <p:spPr>
          <a:xfrm>
            <a:off x="4374925" y="1606300"/>
            <a:ext cx="5062200" cy="13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-"/>
            </a:pP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형태소 및 품사에 대한 극성을 모두 고려하여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highlight>
                  <a:srgbClr val="EEFF41"/>
                </a:highlight>
                <a:latin typeface="Nanum Gothic"/>
                <a:ea typeface="Nanum Gothic"/>
                <a:cs typeface="Nanum Gothic"/>
                <a:sym typeface="Nanum Gothic"/>
              </a:rPr>
              <a:t>긍정, 부정, 중립</a:t>
            </a: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으로 감성사전 편찬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-"/>
            </a:pP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감성사전을 활용하여 Test Set에 대해 감성 분석 진행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-"/>
            </a:pP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긍정, 부정 리뷰도 중립으로 분류하는 경향 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20" name="Google Shape;320;p36"/>
          <p:cNvSpPr/>
          <p:nvPr/>
        </p:nvSpPr>
        <p:spPr>
          <a:xfrm>
            <a:off x="411175" y="1616475"/>
            <a:ext cx="3699900" cy="2898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dir="2700000" dist="25043">
              <a:srgbClr val="000000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1" name="Google Shape;321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1175" y="1616475"/>
            <a:ext cx="3699824" cy="2898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5F5"/>
        </a:solidFill>
      </p:bgPr>
    </p:bg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6" name="Google Shape;326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9525" y="1120400"/>
            <a:ext cx="3746349" cy="3094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95575" y="3690450"/>
            <a:ext cx="1631950" cy="6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3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14100" y="5711425"/>
            <a:ext cx="450850" cy="6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3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2100001">
            <a:off x="4354850" y="5400150"/>
            <a:ext cx="330200" cy="9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3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rot="4079999">
            <a:off x="3845850" y="5774925"/>
            <a:ext cx="76200" cy="12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37"/>
          <p:cNvPicPr preferRelativeResize="0"/>
          <p:nvPr/>
        </p:nvPicPr>
        <p:blipFill rotWithShape="1">
          <a:blip r:embed="rId8">
            <a:alphaModFix amt="50000"/>
          </a:blip>
          <a:srcRect b="0" l="0" r="0" t="0"/>
          <a:stretch/>
        </p:blipFill>
        <p:spPr>
          <a:xfrm rot="10800000">
            <a:off x="-76200" y="577850"/>
            <a:ext cx="9296400" cy="50800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37"/>
          <p:cNvSpPr txBox="1"/>
          <p:nvPr>
            <p:ph idx="4294967295" type="title"/>
          </p:nvPr>
        </p:nvSpPr>
        <p:spPr>
          <a:xfrm>
            <a:off x="311700" y="55950"/>
            <a:ext cx="8520600" cy="572700"/>
          </a:xfrm>
          <a:prstGeom prst="rect">
            <a:avLst/>
          </a:prstGeom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3500">
                <a:latin typeface="NanumGothicExtraBold"/>
                <a:ea typeface="NanumGothicExtraBold"/>
                <a:cs typeface="NanumGothicExtraBold"/>
                <a:sym typeface="NanumGothicExtraBold"/>
              </a:rPr>
              <a:t>TF-IDF</a:t>
            </a:r>
            <a:endParaRPr sz="3500"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333" name="Google Shape;333;p37"/>
          <p:cNvSpPr txBox="1"/>
          <p:nvPr/>
        </p:nvSpPr>
        <p:spPr>
          <a:xfrm>
            <a:off x="956925" y="4471200"/>
            <a:ext cx="8975400" cy="8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② 오버샘플링 / 언더샘플링</a:t>
            </a:r>
            <a:endParaRPr b="1" sz="15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500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34" name="Google Shape;334;p37"/>
          <p:cNvSpPr txBox="1"/>
          <p:nvPr/>
        </p:nvSpPr>
        <p:spPr>
          <a:xfrm>
            <a:off x="2874300" y="628650"/>
            <a:ext cx="3661500" cy="52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① Logistic Regression</a:t>
            </a:r>
            <a:endParaRPr b="1" sz="15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35" name="Google Shape;335;p37"/>
          <p:cNvSpPr txBox="1"/>
          <p:nvPr/>
        </p:nvSpPr>
        <p:spPr>
          <a:xfrm>
            <a:off x="4644725" y="3418850"/>
            <a:ext cx="4556700" cy="4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최적 파라미터 : class_weight = {1.0: 1, -1.0: 3, 0.0: 7}</a:t>
            </a:r>
            <a:endParaRPr sz="1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36" name="Google Shape;336;p37"/>
          <p:cNvSpPr txBox="1"/>
          <p:nvPr/>
        </p:nvSpPr>
        <p:spPr>
          <a:xfrm>
            <a:off x="4929300" y="4471200"/>
            <a:ext cx="47478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ko" sz="15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③</a:t>
            </a:r>
            <a:r>
              <a:rPr b="1" lang="ko" sz="1500">
                <a:solidFill>
                  <a:srgbClr val="383838"/>
                </a:solidFill>
                <a:latin typeface="Nanum Gothic"/>
                <a:ea typeface="Nanum Gothic"/>
                <a:cs typeface="Nanum Gothic"/>
                <a:sym typeface="Nanum Gothic"/>
              </a:rPr>
              <a:t> Random Forest, XGBoost</a:t>
            </a:r>
            <a:endParaRPr b="1" sz="1500">
              <a:solidFill>
                <a:srgbClr val="383838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aphicFrame>
        <p:nvGraphicFramePr>
          <p:cNvPr id="337" name="Google Shape;337;p37"/>
          <p:cNvGraphicFramePr/>
          <p:nvPr/>
        </p:nvGraphicFramePr>
        <p:xfrm>
          <a:off x="4644725" y="11203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{063B8997-0402-4A09-9C5E-2F8A60FC20B5}</a:tableStyleId>
              </a:tblPr>
              <a:tblGrid>
                <a:gridCol w="864125"/>
                <a:gridCol w="864125"/>
                <a:gridCol w="864125"/>
                <a:gridCol w="864125"/>
                <a:gridCol w="864125"/>
              </a:tblGrid>
              <a:tr h="31350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Precision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Recall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F1–Score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Support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350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-1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0.69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0.79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0.74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554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350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0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0.26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0.12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0.16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60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350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1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0.96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0.96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0.96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4356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350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accuracy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0.93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4970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350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macro avg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0.64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0.62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0.62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solidFill>
                            <a:schemeClr val="dk1"/>
                          </a:solidFill>
                        </a:rPr>
                        <a:t>4970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350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weighted avg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0.93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0.93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0.92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solidFill>
                            <a:schemeClr val="dk1"/>
                          </a:solidFill>
                        </a:rPr>
                        <a:t>4970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338" name="Google Shape;338;p37"/>
          <p:cNvPicPr preferRelativeResize="0"/>
          <p:nvPr/>
        </p:nvPicPr>
        <p:blipFill rotWithShape="1">
          <a:blip r:embed="rId9">
            <a:alphaModFix/>
          </a:blip>
          <a:srcRect b="0" l="0" r="0" t="872"/>
          <a:stretch/>
        </p:blipFill>
        <p:spPr>
          <a:xfrm>
            <a:off x="488725" y="1284000"/>
            <a:ext cx="3467726" cy="2767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5F5"/>
        </a:solidFill>
      </p:bgPr>
    </p:bg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3" name="Google Shape;343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8359" y="1317700"/>
            <a:ext cx="4056541" cy="3350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01225" y="1045288"/>
            <a:ext cx="5113025" cy="6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38"/>
          <p:cNvPicPr preferRelativeResize="0"/>
          <p:nvPr/>
        </p:nvPicPr>
        <p:blipFill rotWithShape="1">
          <a:blip r:embed="rId5">
            <a:alphaModFix amt="50000"/>
          </a:blip>
          <a:srcRect b="0" l="0" r="0" t="0"/>
          <a:stretch/>
        </p:blipFill>
        <p:spPr>
          <a:xfrm rot="10800000">
            <a:off x="-76200" y="577850"/>
            <a:ext cx="9296400" cy="50800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38"/>
          <p:cNvSpPr txBox="1"/>
          <p:nvPr>
            <p:ph idx="4294967295" type="title"/>
          </p:nvPr>
        </p:nvSpPr>
        <p:spPr>
          <a:xfrm>
            <a:off x="311700" y="55950"/>
            <a:ext cx="8520600" cy="572700"/>
          </a:xfrm>
          <a:prstGeom prst="rect">
            <a:avLst/>
          </a:prstGeom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3500">
                <a:latin typeface="NanumGothicExtraBold"/>
                <a:ea typeface="NanumGothicExtraBold"/>
                <a:cs typeface="NanumGothicExtraBold"/>
                <a:sym typeface="NanumGothicExtraBold"/>
              </a:rPr>
              <a:t>KoBERT</a:t>
            </a:r>
            <a:endParaRPr sz="3500"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pic>
        <p:nvPicPr>
          <p:cNvPr id="347" name="Google Shape;347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3450" y="1525413"/>
            <a:ext cx="3746348" cy="2935383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38"/>
          <p:cNvSpPr txBox="1"/>
          <p:nvPr>
            <p:ph idx="4294967295" type="body"/>
          </p:nvPr>
        </p:nvSpPr>
        <p:spPr>
          <a:xfrm>
            <a:off x="1493825" y="795275"/>
            <a:ext cx="6927900" cy="389700"/>
          </a:xfrm>
          <a:prstGeom prst="rect">
            <a:avLst/>
          </a:prstGeom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lang="ko" sz="1200">
                <a:latin typeface="Nanum Gothic"/>
                <a:ea typeface="Nanum Gothic"/>
                <a:cs typeface="Nanum Gothic"/>
                <a:sym typeface="Nanum Gothic"/>
              </a:rPr>
              <a:t>최적 파라미터 : learning rate=0.00002, batch size = 8, num_epochs=4, weight_decay =1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aphicFrame>
        <p:nvGraphicFramePr>
          <p:cNvPr id="349" name="Google Shape;349;p38"/>
          <p:cNvGraphicFramePr/>
          <p:nvPr/>
        </p:nvGraphicFramePr>
        <p:xfrm>
          <a:off x="4427225" y="17435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{063B8997-0402-4A09-9C5E-2F8A60FC20B5}</a:tableStyleId>
              </a:tblPr>
              <a:tblGrid>
                <a:gridCol w="1337475"/>
                <a:gridCol w="800050"/>
                <a:gridCol w="800050"/>
                <a:gridCol w="685750"/>
                <a:gridCol w="914350"/>
              </a:tblGrid>
              <a:tr h="377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Precision</a:t>
                      </a:r>
                      <a:endParaRPr b="1" sz="900"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Recall</a:t>
                      </a:r>
                      <a:endParaRPr b="1" sz="900"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F1–Score</a:t>
                      </a:r>
                      <a:endParaRPr b="1" sz="900"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Support</a:t>
                      </a:r>
                      <a:endParaRPr b="1" sz="900"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900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Negative</a:t>
                      </a:r>
                      <a:endParaRPr b="1" sz="900"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0.81</a:t>
                      </a:r>
                      <a:endParaRPr sz="1000"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0.87</a:t>
                      </a:r>
                      <a:endParaRPr sz="1000"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0.84</a:t>
                      </a:r>
                      <a:endParaRPr sz="1000"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554</a:t>
                      </a:r>
                      <a:endParaRPr sz="1000"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900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Neutral</a:t>
                      </a:r>
                      <a:endParaRPr b="1" sz="900"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0.32</a:t>
                      </a:r>
                      <a:endParaRPr sz="1000"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0.15</a:t>
                      </a:r>
                      <a:endParaRPr sz="1000"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0.20</a:t>
                      </a:r>
                      <a:endParaRPr sz="1000"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60</a:t>
                      </a:r>
                      <a:endParaRPr sz="1000"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900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Positive</a:t>
                      </a:r>
                      <a:endParaRPr b="1" sz="900"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0.98</a:t>
                      </a:r>
                      <a:endParaRPr sz="1000"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0.98</a:t>
                      </a:r>
                      <a:endParaRPr sz="1000"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0.98</a:t>
                      </a:r>
                      <a:endParaRPr sz="1000"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4356</a:t>
                      </a:r>
                      <a:endParaRPr sz="1000"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900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accuracy</a:t>
                      </a:r>
                      <a:endParaRPr b="1" sz="900"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0.95</a:t>
                      </a:r>
                      <a:endParaRPr sz="1000"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4970</a:t>
                      </a:r>
                      <a:endParaRPr sz="1000"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900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macro avg</a:t>
                      </a:r>
                      <a:endParaRPr b="1" sz="900"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0.70</a:t>
                      </a:r>
                      <a:endParaRPr sz="1000"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0.67</a:t>
                      </a:r>
                      <a:endParaRPr sz="1000"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0.67</a:t>
                      </a:r>
                      <a:endParaRPr sz="1000"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4970</a:t>
                      </a:r>
                      <a:endParaRPr sz="1000"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900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weighted avg</a:t>
                      </a:r>
                      <a:endParaRPr b="1" sz="900"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0.95</a:t>
                      </a:r>
                      <a:endParaRPr sz="1000"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0.95</a:t>
                      </a:r>
                      <a:endParaRPr sz="1000"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0.95</a:t>
                      </a:r>
                      <a:endParaRPr sz="1000"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4970</a:t>
                      </a:r>
                      <a:endParaRPr sz="1000"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5F5"/>
        </a:solidFill>
      </p:bgPr>
    </p:bg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39"/>
          <p:cNvPicPr preferRelativeResize="0"/>
          <p:nvPr/>
        </p:nvPicPr>
        <p:blipFill rotWithShape="1">
          <a:blip r:embed="rId3">
            <a:alphaModFix amt="50000"/>
          </a:blip>
          <a:srcRect b="0" l="0" r="0" t="0"/>
          <a:stretch/>
        </p:blipFill>
        <p:spPr>
          <a:xfrm rot="10800000">
            <a:off x="-247650" y="565150"/>
            <a:ext cx="9639300" cy="50800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39"/>
          <p:cNvSpPr txBox="1"/>
          <p:nvPr/>
        </p:nvSpPr>
        <p:spPr>
          <a:xfrm>
            <a:off x="3962400" y="920750"/>
            <a:ext cx="1219200" cy="116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20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ko" sz="5900" u="none" cap="none" strike="noStrike">
                <a:solidFill>
                  <a:srgbClr val="000000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0</a:t>
            </a:r>
            <a:r>
              <a:rPr lang="ko" sz="5900">
                <a:latin typeface="NanumGothicExtraBold"/>
                <a:ea typeface="NanumGothicExtraBold"/>
                <a:cs typeface="NanumGothicExtraBold"/>
                <a:sym typeface="NanumGothicExtraBold"/>
              </a:rPr>
              <a:t>3</a:t>
            </a:r>
            <a:endParaRPr sz="700"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356" name="Google Shape;356;p39"/>
          <p:cNvSpPr txBox="1"/>
          <p:nvPr/>
        </p:nvSpPr>
        <p:spPr>
          <a:xfrm>
            <a:off x="552450" y="1962150"/>
            <a:ext cx="8045400" cy="116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20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ko" sz="4500" u="none" cap="none" strike="noStrike">
                <a:solidFill>
                  <a:srgbClr val="000000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LDA</a:t>
            </a:r>
            <a:r>
              <a:rPr lang="ko" sz="4500">
                <a:latin typeface="NanumGothicExtraBold"/>
                <a:ea typeface="NanumGothicExtraBold"/>
                <a:cs typeface="NanumGothicExtraBold"/>
                <a:sym typeface="NanumGothicExtraBold"/>
              </a:rPr>
              <a:t> 토픽 모델링</a:t>
            </a:r>
            <a:endParaRPr sz="4500"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pic>
        <p:nvPicPr>
          <p:cNvPr id="357" name="Google Shape;357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69950" y="3327400"/>
            <a:ext cx="7416801" cy="1079500"/>
          </a:xfrm>
          <a:prstGeom prst="rect">
            <a:avLst/>
          </a:prstGeom>
          <a:noFill/>
          <a:ln>
            <a:noFill/>
          </a:ln>
          <a:effectLst>
            <a:outerShdw dir="1800000" dist="33156">
              <a:srgbClr val="000000"/>
            </a:outerShdw>
          </a:effectLst>
        </p:spPr>
      </p:pic>
      <p:sp>
        <p:nvSpPr>
          <p:cNvPr id="358" name="Google Shape;358;p39"/>
          <p:cNvSpPr txBox="1"/>
          <p:nvPr/>
        </p:nvSpPr>
        <p:spPr>
          <a:xfrm>
            <a:off x="3492500" y="3651250"/>
            <a:ext cx="37338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3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스픽 &amp; 말해보카 LDA 토픽 모델링 및 분석</a:t>
            </a:r>
            <a:endParaRPr b="1" sz="13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359" name="Google Shape;359;p3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855275" y="3771925"/>
            <a:ext cx="171450" cy="184150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39"/>
          <p:cNvSpPr txBox="1"/>
          <p:nvPr/>
        </p:nvSpPr>
        <p:spPr>
          <a:xfrm>
            <a:off x="2039425" y="3790975"/>
            <a:ext cx="11937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latin typeface="Nanum Gothic"/>
                <a:ea typeface="Nanum Gothic"/>
                <a:cs typeface="Nanum Gothic"/>
                <a:sym typeface="Nanum Gothic"/>
              </a:rPr>
              <a:t>세부내용</a:t>
            </a:r>
            <a:endParaRPr b="1" sz="1300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5F5"/>
        </a:solidFill>
      </p:bgPr>
    </p:bg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5" name="Google Shape;365;p40"/>
          <p:cNvPicPr preferRelativeResize="0"/>
          <p:nvPr/>
        </p:nvPicPr>
        <p:blipFill rotWithShape="1">
          <a:blip r:embed="rId3">
            <a:alphaModFix amt="50000"/>
          </a:blip>
          <a:srcRect b="0" l="0" r="0" t="0"/>
          <a:stretch/>
        </p:blipFill>
        <p:spPr>
          <a:xfrm rot="10800000">
            <a:off x="-76200" y="577850"/>
            <a:ext cx="9296400" cy="50800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40"/>
          <p:cNvSpPr txBox="1"/>
          <p:nvPr>
            <p:ph idx="4294967295" type="title"/>
          </p:nvPr>
        </p:nvSpPr>
        <p:spPr>
          <a:xfrm>
            <a:off x="311688" y="628650"/>
            <a:ext cx="8520600" cy="572700"/>
          </a:xfrm>
          <a:prstGeom prst="rect">
            <a:avLst/>
          </a:prstGeom>
        </p:spPr>
        <p:txBody>
          <a:bodyPr anchorCtr="0" anchor="ctr" bIns="22850" lIns="45725" spcFirstLastPara="1" rIns="45725" wrap="square" tIns="2285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anumGothicExtraBold"/>
                <a:ea typeface="NanumGothicExtraBold"/>
                <a:cs typeface="NanumGothicExtraBold"/>
                <a:sym typeface="NanumGothicExtraBold"/>
              </a:rPr>
              <a:t>스픽</a:t>
            </a:r>
            <a:endParaRPr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graphicFrame>
        <p:nvGraphicFramePr>
          <p:cNvPr id="367" name="Google Shape;367;p40"/>
          <p:cNvGraphicFramePr/>
          <p:nvPr/>
        </p:nvGraphicFramePr>
        <p:xfrm>
          <a:off x="1699188" y="1201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{063B8997-0402-4A09-9C5E-2F8A60FC20B5}</a:tableStyleId>
              </a:tblPr>
              <a:tblGrid>
                <a:gridCol w="1394775"/>
                <a:gridCol w="2192525"/>
                <a:gridCol w="21583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전체 리뷰</a:t>
                      </a:r>
                      <a:endParaRPr b="1"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부정적인 리뷰</a:t>
                      </a:r>
                      <a:endParaRPr b="1"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" sz="12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Topic 1</a:t>
                      </a:r>
                      <a:endParaRPr b="1"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" sz="12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결제 및 서비스</a:t>
                      </a:r>
                      <a:endParaRPr b="1"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" sz="12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음성 인식 및 발음</a:t>
                      </a:r>
                      <a:endParaRPr b="1"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인식, 음성, 결제, 무료, 환불, 체험, 구독, 결제하, 문제, 취소</a:t>
                      </a:r>
                      <a:endParaRPr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인식, 음성, 좋음, 발음, 문장, 말하, 문제, 단어, 오류, 스피킹</a:t>
                      </a:r>
                      <a:endParaRPr sz="1200"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" sz="12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Topic 2</a:t>
                      </a:r>
                      <a:endParaRPr b="1"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" sz="12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학습 과정과 노력</a:t>
                      </a:r>
                      <a:endParaRPr b="1"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" sz="12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결제 및 구독</a:t>
                      </a:r>
                      <a:endParaRPr b="1"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좋음, 공부하, 연습, 매일, 스피킹, 대화하, 수업, ai, 내용, 학습</a:t>
                      </a:r>
                      <a:endParaRPr sz="1200"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결제, 환불, 구독, 취소, 체험, 결제하, 고객, 프리미엄, 계정, 로그인</a:t>
                      </a:r>
                      <a:endParaRPr sz="1200"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20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" sz="12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Topic 3</a:t>
                      </a:r>
                      <a:endParaRPr b="1"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" sz="12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학습 경험과 효과</a:t>
                      </a:r>
                      <a:endParaRPr b="1"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오류 및 사용자 경험</a:t>
                      </a:r>
                      <a:endParaRPr b="1"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</a:tr>
              <a:tr h="3420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재밌, 말하, 발음, 배우, 유용하, 꾸준히, 실력, 효과, 해보, 유창하</a:t>
                      </a:r>
                      <a:endParaRPr sz="1200"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좋음, 문장, 리뷰, 오류, 대화, 화면, 불편하, 버튼, 안드로이드, 계속</a:t>
                      </a:r>
                      <a:endParaRPr sz="1200"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68" name="Google Shape;368;p40"/>
          <p:cNvSpPr txBox="1"/>
          <p:nvPr>
            <p:ph idx="4294967295" type="title"/>
          </p:nvPr>
        </p:nvSpPr>
        <p:spPr>
          <a:xfrm>
            <a:off x="311700" y="55950"/>
            <a:ext cx="8520600" cy="572700"/>
          </a:xfrm>
          <a:prstGeom prst="rect">
            <a:avLst/>
          </a:prstGeom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3500">
                <a:latin typeface="NanumGothicExtraBold"/>
                <a:ea typeface="NanumGothicExtraBold"/>
                <a:cs typeface="NanumGothicExtraBold"/>
                <a:sym typeface="NanumGothicExtraBold"/>
              </a:rPr>
              <a:t>LDA 토픽 모델링</a:t>
            </a:r>
            <a:endParaRPr sz="3500"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5F5"/>
        </a:solidFill>
      </p:bgPr>
    </p:bg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3" name="Google Shape;373;p41"/>
          <p:cNvPicPr preferRelativeResize="0"/>
          <p:nvPr/>
        </p:nvPicPr>
        <p:blipFill rotWithShape="1">
          <a:blip r:embed="rId3">
            <a:alphaModFix amt="50000"/>
          </a:blip>
          <a:srcRect b="0" l="0" r="0" t="0"/>
          <a:stretch/>
        </p:blipFill>
        <p:spPr>
          <a:xfrm rot="10800000">
            <a:off x="-76200" y="577850"/>
            <a:ext cx="9296400" cy="50800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p41"/>
          <p:cNvSpPr txBox="1"/>
          <p:nvPr>
            <p:ph idx="4294967295" type="title"/>
          </p:nvPr>
        </p:nvSpPr>
        <p:spPr>
          <a:xfrm>
            <a:off x="311700" y="561775"/>
            <a:ext cx="8520600" cy="572700"/>
          </a:xfrm>
          <a:prstGeom prst="rect">
            <a:avLst/>
          </a:prstGeom>
        </p:spPr>
        <p:txBody>
          <a:bodyPr anchorCtr="0" anchor="ctr" bIns="22850" lIns="45725" spcFirstLastPara="1" rIns="45725" wrap="square" tIns="2285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anumGothicExtraBold"/>
                <a:ea typeface="NanumGothicExtraBold"/>
                <a:cs typeface="NanumGothicExtraBold"/>
                <a:sym typeface="NanumGothicExtraBold"/>
              </a:rPr>
              <a:t>말해보카</a:t>
            </a:r>
            <a:endParaRPr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graphicFrame>
        <p:nvGraphicFramePr>
          <p:cNvPr id="375" name="Google Shape;375;p41"/>
          <p:cNvGraphicFramePr/>
          <p:nvPr/>
        </p:nvGraphicFramePr>
        <p:xfrm>
          <a:off x="1698375" y="1134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{063B8997-0402-4A09-9C5E-2F8A60FC20B5}</a:tableStyleId>
              </a:tblPr>
              <a:tblGrid>
                <a:gridCol w="1343650"/>
                <a:gridCol w="2201800"/>
                <a:gridCol w="22018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전체 리뷰</a:t>
                      </a:r>
                      <a:endParaRPr b="1"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부정적인 리뷰</a:t>
                      </a:r>
                      <a:endParaRPr b="1"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" sz="12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Topic 1</a:t>
                      </a:r>
                      <a:endParaRPr b="1"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" sz="12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어휘 학습</a:t>
                      </a:r>
                      <a:endParaRPr b="1"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" sz="12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어휘 학습</a:t>
                      </a:r>
                      <a:endParaRPr b="1"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</a:tr>
              <a:tr h="705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좋음, 단어, 발음, 문장, 알림, 복습, 학습하, 기능, 문제, 잘함</a:t>
                      </a:r>
                      <a:endParaRPr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단어, 인식, 문장, 음성, 발음, 말하, 기능, 복습, 문제, 리스닝, 업데이트, 예문, 학습하, 버튼, 문법</a:t>
                      </a:r>
                      <a:endParaRPr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" sz="12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Topic 2</a:t>
                      </a:r>
                      <a:endParaRPr b="1"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" sz="12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학습 경험</a:t>
                      </a:r>
                      <a:endParaRPr b="1"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" sz="12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결제 이슈</a:t>
                      </a:r>
                      <a:endParaRPr b="1"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좋음, 공부하, 재미있, 실력, 최고, 꾸준히, 사용하, 추천하, 느낌, 시간</a:t>
                      </a:r>
                      <a:endParaRPr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결제, 환불, 체험, 정기, 구독, 사용</a:t>
                      </a:r>
                      <a:endParaRPr sz="1200"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03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" sz="12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Topic 3</a:t>
                      </a:r>
                      <a:endParaRPr b="1"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" sz="12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결제 및 서비스 이용 경험</a:t>
                      </a:r>
                      <a:endParaRPr b="1"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서비스 이용과 가격</a:t>
                      </a:r>
                      <a:endParaRPr b="1"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</a:tr>
              <a:tr h="3420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돈, 유료, 광고, 아쉽, 문제, 프리미엄,</a:t>
                      </a:r>
                      <a:endParaRPr sz="1200"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돈, 유료, 광고, 아쉽, 문제, 프리미엄</a:t>
                      </a:r>
                      <a:endParaRPr sz="1200"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76" name="Google Shape;376;p41"/>
          <p:cNvSpPr txBox="1"/>
          <p:nvPr>
            <p:ph idx="4294967295" type="title"/>
          </p:nvPr>
        </p:nvSpPr>
        <p:spPr>
          <a:xfrm>
            <a:off x="311700" y="55950"/>
            <a:ext cx="8520600" cy="572700"/>
          </a:xfrm>
          <a:prstGeom prst="rect">
            <a:avLst/>
          </a:prstGeom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3500">
                <a:latin typeface="NanumGothicExtraBold"/>
                <a:ea typeface="NanumGothicExtraBold"/>
                <a:cs typeface="NanumGothicExtraBold"/>
                <a:sym typeface="NanumGothicExtraBold"/>
              </a:rPr>
              <a:t>LDA 토픽 모델링</a:t>
            </a:r>
            <a:endParaRPr sz="3500"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5F5"/>
        </a:solidFill>
      </p:bgPr>
    </p:bg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1" name="Google Shape;381;p42"/>
          <p:cNvGrpSpPr/>
          <p:nvPr/>
        </p:nvGrpSpPr>
        <p:grpSpPr>
          <a:xfrm>
            <a:off x="4393525" y="1119175"/>
            <a:ext cx="3962400" cy="3397249"/>
            <a:chOff x="4393525" y="1119175"/>
            <a:chExt cx="3962400" cy="3397249"/>
          </a:xfrm>
        </p:grpSpPr>
        <p:pic>
          <p:nvPicPr>
            <p:cNvPr id="382" name="Google Shape;382;p4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393525" y="1119175"/>
              <a:ext cx="3962400" cy="33972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83" name="Google Shape;383;p42"/>
            <p:cNvSpPr/>
            <p:nvPr/>
          </p:nvSpPr>
          <p:spPr>
            <a:xfrm>
              <a:off x="4499125" y="1204275"/>
              <a:ext cx="3751200" cy="3105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84" name="Google Shape;384;p42"/>
          <p:cNvPicPr preferRelativeResize="0"/>
          <p:nvPr/>
        </p:nvPicPr>
        <p:blipFill rotWithShape="1">
          <a:blip r:embed="rId4">
            <a:alphaModFix amt="50000"/>
          </a:blip>
          <a:srcRect b="0" l="0" r="0" t="0"/>
          <a:stretch/>
        </p:blipFill>
        <p:spPr>
          <a:xfrm rot="10800000">
            <a:off x="-76200" y="577850"/>
            <a:ext cx="9296400" cy="50800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42"/>
          <p:cNvSpPr txBox="1"/>
          <p:nvPr/>
        </p:nvSpPr>
        <p:spPr>
          <a:xfrm>
            <a:off x="622300" y="1079500"/>
            <a:ext cx="29529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3500">
                <a:solidFill>
                  <a:schemeClr val="dk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토픽 모델링 기반 사용자 </a:t>
            </a:r>
            <a:r>
              <a:rPr lang="ko" sz="3500">
                <a:solidFill>
                  <a:srgbClr val="00DB72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불만 분석</a:t>
            </a:r>
            <a:endParaRPr sz="2000">
              <a:solidFill>
                <a:srgbClr val="00DB72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  <a:p>
            <a:pPr indent="0" lvl="0" marL="0" marR="0" rtl="0" algn="l">
              <a:lnSpc>
                <a:spcPct val="1020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pic>
        <p:nvPicPr>
          <p:cNvPr id="386" name="Google Shape;386;p42"/>
          <p:cNvPicPr preferRelativeResize="0"/>
          <p:nvPr/>
        </p:nvPicPr>
        <p:blipFill rotWithShape="1">
          <a:blip r:embed="rId5">
            <a:alphaModFix amt="36000"/>
          </a:blip>
          <a:srcRect b="0" l="0" r="0" t="0"/>
          <a:stretch/>
        </p:blipFill>
        <p:spPr>
          <a:xfrm>
            <a:off x="6012200" y="1828800"/>
            <a:ext cx="661150" cy="17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p4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914307" y="2251984"/>
            <a:ext cx="222250" cy="222250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p42"/>
          <p:cNvSpPr txBox="1"/>
          <p:nvPr/>
        </p:nvSpPr>
        <p:spPr>
          <a:xfrm>
            <a:off x="4920657" y="2296434"/>
            <a:ext cx="216000" cy="14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702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sz="700"/>
          </a:p>
        </p:txBody>
      </p:sp>
      <p:pic>
        <p:nvPicPr>
          <p:cNvPr id="389" name="Google Shape;389;p4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914307" y="2709184"/>
            <a:ext cx="222250" cy="222250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42"/>
          <p:cNvSpPr txBox="1"/>
          <p:nvPr/>
        </p:nvSpPr>
        <p:spPr>
          <a:xfrm>
            <a:off x="4920657" y="2753634"/>
            <a:ext cx="216000" cy="14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702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ko" sz="800">
                <a:solidFill>
                  <a:srgbClr val="FFFFFF"/>
                </a:solidFill>
              </a:rPr>
              <a:t>2</a:t>
            </a:r>
            <a:endParaRPr sz="700"/>
          </a:p>
        </p:txBody>
      </p:sp>
      <p:pic>
        <p:nvPicPr>
          <p:cNvPr id="391" name="Google Shape;391;p4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914307" y="3166384"/>
            <a:ext cx="222250" cy="222250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p42"/>
          <p:cNvSpPr txBox="1"/>
          <p:nvPr/>
        </p:nvSpPr>
        <p:spPr>
          <a:xfrm>
            <a:off x="4920657" y="3210834"/>
            <a:ext cx="216000" cy="14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702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ko" sz="800">
                <a:solidFill>
                  <a:srgbClr val="FFFFFF"/>
                </a:solidFill>
              </a:rPr>
              <a:t>3</a:t>
            </a:r>
            <a:endParaRPr sz="700"/>
          </a:p>
        </p:txBody>
      </p:sp>
      <p:sp>
        <p:nvSpPr>
          <p:cNvPr id="393" name="Google Shape;393;p42"/>
          <p:cNvSpPr txBox="1"/>
          <p:nvPr/>
        </p:nvSpPr>
        <p:spPr>
          <a:xfrm>
            <a:off x="5135677" y="2165555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음성 인식 오류 및 학습 기능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94" name="Google Shape;394;p42"/>
          <p:cNvSpPr txBox="1"/>
          <p:nvPr/>
        </p:nvSpPr>
        <p:spPr>
          <a:xfrm>
            <a:off x="5129673" y="2636366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결제/환불 과정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95" name="Google Shape;395;p42"/>
          <p:cNvSpPr txBox="1"/>
          <p:nvPr/>
        </p:nvSpPr>
        <p:spPr>
          <a:xfrm>
            <a:off x="5135675" y="3061950"/>
            <a:ext cx="300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광고 및 유료 서비스</a:t>
            </a:r>
            <a:r>
              <a:rPr lang="ko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  <p:sp>
        <p:nvSpPr>
          <p:cNvPr id="396" name="Google Shape;396;p42"/>
          <p:cNvSpPr txBox="1"/>
          <p:nvPr/>
        </p:nvSpPr>
        <p:spPr>
          <a:xfrm>
            <a:off x="4755750" y="1720075"/>
            <a:ext cx="2199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&lt;</a:t>
            </a:r>
            <a:r>
              <a:rPr lang="ko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스픽 &amp; 말해보카 공통 불만&gt; 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97" name="Google Shape;397;p42"/>
          <p:cNvSpPr txBox="1"/>
          <p:nvPr/>
        </p:nvSpPr>
        <p:spPr>
          <a:xfrm>
            <a:off x="304800" y="304800"/>
            <a:ext cx="300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ko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5F5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2" name="Google Shape;402;p43"/>
          <p:cNvPicPr preferRelativeResize="0"/>
          <p:nvPr/>
        </p:nvPicPr>
        <p:blipFill rotWithShape="1">
          <a:blip r:embed="rId3">
            <a:alphaModFix amt="50000"/>
          </a:blip>
          <a:srcRect b="0" l="0" r="0" t="0"/>
          <a:stretch/>
        </p:blipFill>
        <p:spPr>
          <a:xfrm rot="10800000">
            <a:off x="-247650" y="565150"/>
            <a:ext cx="9639300" cy="50800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p43"/>
          <p:cNvSpPr txBox="1"/>
          <p:nvPr/>
        </p:nvSpPr>
        <p:spPr>
          <a:xfrm>
            <a:off x="3962400" y="920750"/>
            <a:ext cx="1219200" cy="116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20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ko" sz="5900" u="none" cap="none" strike="noStrike">
                <a:solidFill>
                  <a:srgbClr val="000000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0</a:t>
            </a:r>
            <a:r>
              <a:rPr lang="ko" sz="5900">
                <a:latin typeface="NanumGothicExtraBold"/>
                <a:ea typeface="NanumGothicExtraBold"/>
                <a:cs typeface="NanumGothicExtraBold"/>
                <a:sym typeface="NanumGothicExtraBold"/>
              </a:rPr>
              <a:t>4</a:t>
            </a:r>
            <a:endParaRPr sz="700"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404" name="Google Shape;404;p43"/>
          <p:cNvSpPr txBox="1"/>
          <p:nvPr/>
        </p:nvSpPr>
        <p:spPr>
          <a:xfrm>
            <a:off x="552450" y="1962150"/>
            <a:ext cx="8045400" cy="116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20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4500">
                <a:solidFill>
                  <a:schemeClr val="dk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EDA</a:t>
            </a:r>
            <a:endParaRPr sz="4500">
              <a:solidFill>
                <a:schemeClr val="dk1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pic>
        <p:nvPicPr>
          <p:cNvPr id="405" name="Google Shape;405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69950" y="3327400"/>
            <a:ext cx="7416801" cy="1079500"/>
          </a:xfrm>
          <a:prstGeom prst="rect">
            <a:avLst/>
          </a:prstGeom>
          <a:noFill/>
          <a:ln>
            <a:noFill/>
          </a:ln>
          <a:effectLst>
            <a:outerShdw dir="1800000" dist="33156">
              <a:srgbClr val="000000"/>
            </a:outerShdw>
          </a:effectLst>
        </p:spPr>
      </p:pic>
      <p:sp>
        <p:nvSpPr>
          <p:cNvPr id="406" name="Google Shape;406;p43"/>
          <p:cNvSpPr txBox="1"/>
          <p:nvPr/>
        </p:nvSpPr>
        <p:spPr>
          <a:xfrm>
            <a:off x="3480475" y="3813293"/>
            <a:ext cx="46272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3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어플별 EDA(감성 분포 분석,</a:t>
            </a:r>
            <a:r>
              <a:rPr b="1" lang="ko" sz="13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리뷰 점수와 감성 레이블간의 상관관계 분석,앱 버전 별 점수 분석, 리뷰 공감 수 분석)</a:t>
            </a:r>
            <a:endParaRPr b="1" sz="13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203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  </a:t>
            </a:r>
            <a:endParaRPr b="1" sz="13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203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407" name="Google Shape;407;p4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873250" y="3644900"/>
            <a:ext cx="171450" cy="184150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43"/>
          <p:cNvSpPr txBox="1"/>
          <p:nvPr/>
        </p:nvSpPr>
        <p:spPr>
          <a:xfrm>
            <a:off x="2057400" y="3663950"/>
            <a:ext cx="11937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세부내용</a:t>
            </a:r>
            <a:endParaRPr b="1" sz="13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5F5"/>
        </a:solid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6"/>
          <p:cNvSpPr/>
          <p:nvPr/>
        </p:nvSpPr>
        <p:spPr>
          <a:xfrm>
            <a:off x="1278475" y="2889525"/>
            <a:ext cx="3232200" cy="1625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dir="2700000" dist="25043">
              <a:srgbClr val="000000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26"/>
          <p:cNvSpPr txBox="1"/>
          <p:nvPr/>
        </p:nvSpPr>
        <p:spPr>
          <a:xfrm>
            <a:off x="1446750" y="1834675"/>
            <a:ext cx="6373200" cy="9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317500" lvl="0" marL="457200" marR="0" rtl="0" algn="l">
              <a:lnSpc>
                <a:spcPct val="127820"/>
              </a:lnSpc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●"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개인 맞춤형 학습과 즉각적인 피드백을 제공하는 AI 기반 영어 학습 앱의 부상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27820"/>
              </a:lnSpc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●"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효율적인 영어 공부 + 모바일 앱의 편리함 → 수요 증가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27820"/>
              </a:lnSpc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●"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사용자 리뷰 분석을 통해 앱의 장점과 개선점 파악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39" name="Google Shape;139;p26"/>
          <p:cNvSpPr txBox="1"/>
          <p:nvPr/>
        </p:nvSpPr>
        <p:spPr>
          <a:xfrm>
            <a:off x="2042150" y="984250"/>
            <a:ext cx="4978500" cy="81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877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3600">
                <a:latin typeface="NanumGothicExtraBold"/>
                <a:ea typeface="NanumGothicExtraBold"/>
                <a:cs typeface="NanumGothicExtraBold"/>
                <a:sym typeface="NanumGothicExtraBold"/>
              </a:rPr>
              <a:t>주제 소개 및 선정 배경</a:t>
            </a:r>
            <a:endParaRPr sz="3600"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140" name="Google Shape;140;p26"/>
          <p:cNvSpPr txBox="1"/>
          <p:nvPr/>
        </p:nvSpPr>
        <p:spPr>
          <a:xfrm>
            <a:off x="2959950" y="3155950"/>
            <a:ext cx="1345500" cy="20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864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latin typeface="Nanum Gothic"/>
                <a:ea typeface="Nanum Gothic"/>
                <a:cs typeface="Nanum Gothic"/>
                <a:sym typeface="Nanum Gothic"/>
              </a:rPr>
              <a:t>스픽</a:t>
            </a:r>
            <a:endParaRPr b="1" sz="7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41" name="Google Shape;141;p26"/>
          <p:cNvSpPr txBox="1"/>
          <p:nvPr/>
        </p:nvSpPr>
        <p:spPr>
          <a:xfrm>
            <a:off x="2959950" y="3511550"/>
            <a:ext cx="1341300" cy="77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864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Nanum Gothic"/>
                <a:ea typeface="Nanum Gothic"/>
                <a:cs typeface="Nanum Gothic"/>
                <a:sym typeface="Nanum Gothic"/>
              </a:rPr>
              <a:t>AI를 활용한 영어 스피킹 어플리케이션</a:t>
            </a:r>
            <a:endParaRPr sz="10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2864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2864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Nanum Gothic"/>
                <a:ea typeface="Nanum Gothic"/>
                <a:cs typeface="Nanum Gothic"/>
                <a:sym typeface="Nanum Gothic"/>
              </a:rPr>
              <a:t>영어회화, 스피킹, 발음에 집중</a:t>
            </a:r>
            <a:endParaRPr sz="10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42" name="Google Shape;142;p26"/>
          <p:cNvPicPr preferRelativeResize="0"/>
          <p:nvPr/>
        </p:nvPicPr>
        <p:blipFill rotWithShape="1">
          <a:blip r:embed="rId3">
            <a:alphaModFix amt="50000"/>
          </a:blip>
          <a:srcRect b="0" l="0" r="0" t="0"/>
          <a:stretch/>
        </p:blipFill>
        <p:spPr>
          <a:xfrm rot="10800000">
            <a:off x="-76200" y="577850"/>
            <a:ext cx="9296400" cy="5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46762" y="3024562"/>
            <a:ext cx="1345486" cy="1355627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6"/>
          <p:cNvSpPr/>
          <p:nvPr/>
        </p:nvSpPr>
        <p:spPr>
          <a:xfrm>
            <a:off x="4654525" y="2889525"/>
            <a:ext cx="3232200" cy="1625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dir="2700000" dist="25043">
              <a:srgbClr val="000000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26"/>
          <p:cNvSpPr txBox="1"/>
          <p:nvPr/>
        </p:nvSpPr>
        <p:spPr>
          <a:xfrm>
            <a:off x="6336000" y="3155950"/>
            <a:ext cx="1345500" cy="20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864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latin typeface="Nanum Gothic"/>
                <a:ea typeface="Nanum Gothic"/>
                <a:cs typeface="Nanum Gothic"/>
                <a:sym typeface="Nanum Gothic"/>
              </a:rPr>
              <a:t>말해보카</a:t>
            </a:r>
            <a:endParaRPr b="1" sz="7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46" name="Google Shape;146;p26"/>
          <p:cNvSpPr txBox="1"/>
          <p:nvPr/>
        </p:nvSpPr>
        <p:spPr>
          <a:xfrm>
            <a:off x="6336000" y="3511550"/>
            <a:ext cx="1341300" cy="77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864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Nanum Gothic"/>
                <a:ea typeface="Nanum Gothic"/>
                <a:cs typeface="Nanum Gothic"/>
                <a:sym typeface="Nanum Gothic"/>
              </a:rPr>
              <a:t>게임처럼 영어를 공부할 수 있는 어플리케이션</a:t>
            </a:r>
            <a:endParaRPr sz="10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2864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2864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Nanum Gothic"/>
                <a:ea typeface="Nanum Gothic"/>
                <a:cs typeface="Nanum Gothic"/>
                <a:sym typeface="Nanum Gothic"/>
              </a:rPr>
              <a:t>단어, 문법, 리스닝, 스피킹을 종합하여 학습 </a:t>
            </a:r>
            <a:endParaRPr sz="10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47" name="Google Shape;147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22811" y="3023963"/>
            <a:ext cx="1345487" cy="1356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5F5"/>
        </a:solidFill>
      </p:bgPr>
    </p:bg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3" name="Google Shape;413;p44"/>
          <p:cNvPicPr preferRelativeResize="0"/>
          <p:nvPr/>
        </p:nvPicPr>
        <p:blipFill rotWithShape="1">
          <a:blip r:embed="rId3">
            <a:alphaModFix amt="50000"/>
          </a:blip>
          <a:srcRect b="0" l="0" r="0" t="0"/>
          <a:stretch/>
        </p:blipFill>
        <p:spPr>
          <a:xfrm rot="10800000">
            <a:off x="-76200" y="577850"/>
            <a:ext cx="9296400" cy="50800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Google Shape;414;p44"/>
          <p:cNvSpPr txBox="1"/>
          <p:nvPr>
            <p:ph idx="4294967295" type="title"/>
          </p:nvPr>
        </p:nvSpPr>
        <p:spPr>
          <a:xfrm>
            <a:off x="311700" y="55950"/>
            <a:ext cx="8520600" cy="572700"/>
          </a:xfrm>
          <a:prstGeom prst="rect">
            <a:avLst/>
          </a:prstGeom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3500">
                <a:latin typeface="NanumGothicExtraBold"/>
                <a:ea typeface="NanumGothicExtraBold"/>
                <a:cs typeface="NanumGothicExtraBold"/>
                <a:sym typeface="NanumGothicExtraBold"/>
              </a:rPr>
              <a:t>스픽- 감성 분포 분석</a:t>
            </a:r>
            <a:endParaRPr sz="3500"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grpSp>
        <p:nvGrpSpPr>
          <p:cNvPr id="415" name="Google Shape;415;p44"/>
          <p:cNvGrpSpPr/>
          <p:nvPr/>
        </p:nvGrpSpPr>
        <p:grpSpPr>
          <a:xfrm>
            <a:off x="304800" y="1067425"/>
            <a:ext cx="8559851" cy="2371475"/>
            <a:chOff x="0" y="1296025"/>
            <a:chExt cx="8559851" cy="2371475"/>
          </a:xfrm>
        </p:grpSpPr>
        <p:pic>
          <p:nvPicPr>
            <p:cNvPr id="416" name="Google Shape;416;p4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0" y="1296025"/>
              <a:ext cx="8559851" cy="2371475"/>
            </a:xfrm>
            <a:prstGeom prst="rect">
              <a:avLst/>
            </a:prstGeom>
            <a:noFill/>
            <a:ln>
              <a:noFill/>
            </a:ln>
            <a:effectLst>
              <a:outerShdw dir="1800000" dist="37364">
                <a:srgbClr val="000000"/>
              </a:outerShdw>
            </a:effectLst>
          </p:spPr>
        </p:pic>
        <p:grpSp>
          <p:nvGrpSpPr>
            <p:cNvPr id="417" name="Google Shape;417;p44"/>
            <p:cNvGrpSpPr/>
            <p:nvPr/>
          </p:nvGrpSpPr>
          <p:grpSpPr>
            <a:xfrm>
              <a:off x="39250" y="1353009"/>
              <a:ext cx="4617076" cy="2206815"/>
              <a:chOff x="39250" y="1353009"/>
              <a:chExt cx="4617076" cy="2206815"/>
            </a:xfrm>
          </p:grpSpPr>
          <p:grpSp>
            <p:nvGrpSpPr>
              <p:cNvPr id="418" name="Google Shape;418;p44"/>
              <p:cNvGrpSpPr/>
              <p:nvPr/>
            </p:nvGrpSpPr>
            <p:grpSpPr>
              <a:xfrm>
                <a:off x="39250" y="1372461"/>
                <a:ext cx="4617076" cy="2187363"/>
                <a:chOff x="39250" y="1372461"/>
                <a:chExt cx="4617076" cy="2187363"/>
              </a:xfrm>
            </p:grpSpPr>
            <p:pic>
              <p:nvPicPr>
                <p:cNvPr id="419" name="Google Shape;419;p44"/>
                <p:cNvPicPr preferRelativeResize="0"/>
                <p:nvPr/>
              </p:nvPicPr>
              <p:blipFill>
                <a:blip r:embed="rId5">
                  <a:alphaModFix/>
                </a:blip>
                <a:stretch>
                  <a:fillRect/>
                </a:stretch>
              </p:blipFill>
              <p:spPr>
                <a:xfrm>
                  <a:off x="39250" y="1403700"/>
                  <a:ext cx="4617076" cy="215612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420" name="Google Shape;420;p44"/>
                <p:cNvSpPr/>
                <p:nvPr/>
              </p:nvSpPr>
              <p:spPr>
                <a:xfrm>
                  <a:off x="1374425" y="1372461"/>
                  <a:ext cx="2121000" cy="129600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421" name="Google Shape;421;p44"/>
              <p:cNvSpPr/>
              <p:nvPr/>
            </p:nvSpPr>
            <p:spPr>
              <a:xfrm>
                <a:off x="918206" y="1353009"/>
                <a:ext cx="2885100" cy="1134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" sz="1000">
                    <a:latin typeface="Nanum Gothic"/>
                    <a:ea typeface="Nanum Gothic"/>
                    <a:cs typeface="Nanum Gothic"/>
                    <a:sym typeface="Nanum Gothic"/>
                  </a:rPr>
                  <a:t>스픽 3개월별 감성 분포</a:t>
                </a:r>
                <a:endParaRPr b="1" sz="1000">
                  <a:latin typeface="Nanum Gothic"/>
                  <a:ea typeface="Nanum Gothic"/>
                  <a:cs typeface="Nanum Gothic"/>
                  <a:sym typeface="Nanum Gothic"/>
                </a:endParaRPr>
              </a:p>
            </p:txBody>
          </p:sp>
        </p:grpSp>
        <p:grpSp>
          <p:nvGrpSpPr>
            <p:cNvPr id="422" name="Google Shape;422;p44"/>
            <p:cNvGrpSpPr/>
            <p:nvPr/>
          </p:nvGrpSpPr>
          <p:grpSpPr>
            <a:xfrm>
              <a:off x="4606389" y="1352987"/>
              <a:ext cx="3890828" cy="2275431"/>
              <a:chOff x="4572000" y="1296025"/>
              <a:chExt cx="4000851" cy="2371475"/>
            </a:xfrm>
          </p:grpSpPr>
          <p:pic>
            <p:nvPicPr>
              <p:cNvPr id="423" name="Google Shape;423;p44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4572000" y="1296025"/>
                <a:ext cx="4000851" cy="237147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24" name="Google Shape;424;p44"/>
              <p:cNvSpPr/>
              <p:nvPr/>
            </p:nvSpPr>
            <p:spPr>
              <a:xfrm>
                <a:off x="5960128" y="1307611"/>
                <a:ext cx="1394400" cy="1362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5" name="Google Shape;425;p44"/>
              <p:cNvSpPr/>
              <p:nvPr/>
            </p:nvSpPr>
            <p:spPr>
              <a:xfrm>
                <a:off x="5084463" y="1296037"/>
                <a:ext cx="2885100" cy="1134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" sz="1000">
                    <a:latin typeface="Nanum Gothic"/>
                    <a:ea typeface="Nanum Gothic"/>
                    <a:cs typeface="Nanum Gothic"/>
                    <a:sym typeface="Nanum Gothic"/>
                  </a:rPr>
                  <a:t>상위 10개 앱 버전별 감성 분포</a:t>
                </a:r>
                <a:endParaRPr b="1" sz="1000">
                  <a:latin typeface="Nanum Gothic"/>
                  <a:ea typeface="Nanum Gothic"/>
                  <a:cs typeface="Nanum Gothic"/>
                  <a:sym typeface="Nanum Gothic"/>
                </a:endParaRPr>
              </a:p>
            </p:txBody>
          </p:sp>
        </p:grpSp>
      </p:grpSp>
      <p:sp>
        <p:nvSpPr>
          <p:cNvPr id="426" name="Google Shape;426;p44"/>
          <p:cNvSpPr txBox="1"/>
          <p:nvPr/>
        </p:nvSpPr>
        <p:spPr>
          <a:xfrm>
            <a:off x="5029700" y="3781775"/>
            <a:ext cx="5155800" cy="10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anum Gothic"/>
              <a:buChar char="●"/>
            </a:pPr>
            <a:r>
              <a:rPr lang="ko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3.1 그룹에 가장 많은 리뷰가 있음</a:t>
            </a:r>
            <a:endParaRPr sz="1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anum Gothic"/>
              <a:buChar char="●"/>
            </a:pPr>
            <a:r>
              <a:rPr lang="ko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3.13.4 버전이 리뷰 수가 가장 많고,</a:t>
            </a:r>
            <a:endParaRPr sz="1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긍정적인 리뷰 비율도 높음</a:t>
            </a:r>
            <a:endParaRPr sz="1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27" name="Google Shape;427;p44"/>
          <p:cNvSpPr txBox="1"/>
          <p:nvPr/>
        </p:nvSpPr>
        <p:spPr>
          <a:xfrm>
            <a:off x="184850" y="3781775"/>
            <a:ext cx="4659600" cy="10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anum Gothic"/>
              <a:buChar char="●"/>
            </a:pPr>
            <a:r>
              <a:rPr lang="ko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2024년 1월 리뷰수가 가장 많음</a:t>
            </a:r>
            <a:endParaRPr sz="1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anum Gothic"/>
              <a:buChar char="●"/>
            </a:pPr>
            <a:r>
              <a:rPr lang="ko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2024년 1월에는 대대적인 서비스 개편을 단행했고,</a:t>
            </a:r>
            <a:endParaRPr sz="1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'스픽 튜터'라는 새로운 기능을 통해 개인화된 학습 경험 제공</a:t>
            </a:r>
            <a:endParaRPr sz="1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5F5"/>
        </a:solidFill>
      </p:bgPr>
    </p:bg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2" name="Google Shape;432;p45"/>
          <p:cNvPicPr preferRelativeResize="0"/>
          <p:nvPr/>
        </p:nvPicPr>
        <p:blipFill rotWithShape="1">
          <a:blip r:embed="rId3">
            <a:alphaModFix amt="50000"/>
          </a:blip>
          <a:srcRect b="0" l="0" r="0" t="0"/>
          <a:stretch/>
        </p:blipFill>
        <p:spPr>
          <a:xfrm rot="10800000">
            <a:off x="-76200" y="577850"/>
            <a:ext cx="9296400" cy="50800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p45"/>
          <p:cNvSpPr txBox="1"/>
          <p:nvPr>
            <p:ph idx="4294967295" type="title"/>
          </p:nvPr>
        </p:nvSpPr>
        <p:spPr>
          <a:xfrm>
            <a:off x="311700" y="55950"/>
            <a:ext cx="8520600" cy="572700"/>
          </a:xfrm>
          <a:prstGeom prst="rect">
            <a:avLst/>
          </a:prstGeom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>
                <a:latin typeface="NanumGothicExtraBold"/>
                <a:ea typeface="NanumGothicExtraBold"/>
                <a:cs typeface="NanumGothicExtraBold"/>
                <a:sym typeface="NanumGothicExtraBold"/>
              </a:rPr>
              <a:t>스픽</a:t>
            </a:r>
            <a:r>
              <a:rPr lang="ko" sz="3000">
                <a:latin typeface="NanumGothicExtraBold"/>
                <a:ea typeface="NanumGothicExtraBold"/>
                <a:cs typeface="NanumGothicExtraBold"/>
                <a:sym typeface="NanumGothicExtraBold"/>
              </a:rPr>
              <a:t>-리뷰 점수와 감성 레이블간의 상관관계 분석 </a:t>
            </a:r>
            <a:endParaRPr sz="3000"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graphicFrame>
        <p:nvGraphicFramePr>
          <p:cNvPr id="434" name="Google Shape;434;p45"/>
          <p:cNvGraphicFramePr/>
          <p:nvPr/>
        </p:nvGraphicFramePr>
        <p:xfrm>
          <a:off x="5773725" y="8731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{063B8997-0402-4A09-9C5E-2F8A60FC20B5}</a:tableStyleId>
              </a:tblPr>
              <a:tblGrid>
                <a:gridCol w="696650"/>
                <a:gridCol w="1680625"/>
              </a:tblGrid>
              <a:tr h="3878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score</a:t>
                      </a:r>
                      <a:endParaRPr b="1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sentiment_label</a:t>
                      </a:r>
                      <a:endParaRPr b="1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84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1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-0.872727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84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2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-0.879747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84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3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-0.686335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84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4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0.245639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84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5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0.874366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435" name="Google Shape;435;p45"/>
          <p:cNvSpPr txBox="1"/>
          <p:nvPr/>
        </p:nvSpPr>
        <p:spPr>
          <a:xfrm>
            <a:off x="2189775" y="4004575"/>
            <a:ext cx="5428200" cy="10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anum Gothic"/>
              <a:buChar char="●"/>
            </a:pPr>
            <a:r>
              <a:rPr lang="ko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점수가 낮을수록 부정적인 감정을 많이 담고 있음</a:t>
            </a:r>
            <a:endParaRPr sz="1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anum Gothic"/>
              <a:buChar char="●"/>
            </a:pPr>
            <a:r>
              <a:rPr lang="ko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점수가 높을수록 긍정적인 감정을 많이 담고 있음</a:t>
            </a:r>
            <a:br>
              <a:rPr lang="ko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= 점수가 높을수록 긍정적인 리뷰가 많고, 점수가 낮을수록 부정적인 리뷰가 많음</a:t>
            </a:r>
            <a:endParaRPr sz="1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pSp>
        <p:nvGrpSpPr>
          <p:cNvPr id="436" name="Google Shape;436;p45"/>
          <p:cNvGrpSpPr/>
          <p:nvPr/>
        </p:nvGrpSpPr>
        <p:grpSpPr>
          <a:xfrm>
            <a:off x="860929" y="873128"/>
            <a:ext cx="4449379" cy="2977010"/>
            <a:chOff x="4393525" y="1119175"/>
            <a:chExt cx="3962400" cy="3397249"/>
          </a:xfrm>
        </p:grpSpPr>
        <p:pic>
          <p:nvPicPr>
            <p:cNvPr id="437" name="Google Shape;437;p4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393525" y="1119175"/>
              <a:ext cx="3962400" cy="33972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38" name="Google Shape;438;p45"/>
            <p:cNvSpPr/>
            <p:nvPr/>
          </p:nvSpPr>
          <p:spPr>
            <a:xfrm>
              <a:off x="4499125" y="1204275"/>
              <a:ext cx="3751200" cy="3105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39" name="Google Shape;439;p45"/>
          <p:cNvGrpSpPr/>
          <p:nvPr/>
        </p:nvGrpSpPr>
        <p:grpSpPr>
          <a:xfrm>
            <a:off x="967507" y="1124010"/>
            <a:ext cx="4236201" cy="2533929"/>
            <a:chOff x="452544" y="1340058"/>
            <a:chExt cx="4236201" cy="2533929"/>
          </a:xfrm>
        </p:grpSpPr>
        <p:pic>
          <p:nvPicPr>
            <p:cNvPr id="440" name="Google Shape;440;p4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52544" y="1384088"/>
              <a:ext cx="4236201" cy="24898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41" name="Google Shape;441;p45"/>
            <p:cNvSpPr/>
            <p:nvPr/>
          </p:nvSpPr>
          <p:spPr>
            <a:xfrm>
              <a:off x="1620900" y="1340058"/>
              <a:ext cx="2224800" cy="136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000">
                  <a:latin typeface="Nanum Gothic"/>
                  <a:ea typeface="Nanum Gothic"/>
                  <a:cs typeface="Nanum Gothic"/>
                  <a:sym typeface="Nanum Gothic"/>
                </a:rPr>
                <a:t>점수와 감성 레이블 간 상관관계</a:t>
              </a:r>
              <a:endParaRPr b="1" sz="1000"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5F5"/>
        </a:solidFill>
      </p:bgPr>
    </p:bg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6" name="Google Shape;446;p46"/>
          <p:cNvPicPr preferRelativeResize="0"/>
          <p:nvPr/>
        </p:nvPicPr>
        <p:blipFill rotWithShape="1">
          <a:blip r:embed="rId3">
            <a:alphaModFix amt="50000"/>
          </a:blip>
          <a:srcRect b="0" l="0" r="0" t="0"/>
          <a:stretch/>
        </p:blipFill>
        <p:spPr>
          <a:xfrm rot="10800000">
            <a:off x="-76200" y="577850"/>
            <a:ext cx="9296400" cy="50800"/>
          </a:xfrm>
          <a:prstGeom prst="rect">
            <a:avLst/>
          </a:prstGeom>
          <a:noFill/>
          <a:ln>
            <a:noFill/>
          </a:ln>
        </p:spPr>
      </p:pic>
      <p:sp>
        <p:nvSpPr>
          <p:cNvPr id="447" name="Google Shape;447;p46"/>
          <p:cNvSpPr txBox="1"/>
          <p:nvPr>
            <p:ph idx="4294967295" type="title"/>
          </p:nvPr>
        </p:nvSpPr>
        <p:spPr>
          <a:xfrm>
            <a:off x="311700" y="55950"/>
            <a:ext cx="8520600" cy="572700"/>
          </a:xfrm>
          <a:prstGeom prst="rect">
            <a:avLst/>
          </a:prstGeom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3500">
                <a:latin typeface="NanumGothicExtraBold"/>
                <a:ea typeface="NanumGothicExtraBold"/>
                <a:cs typeface="NanumGothicExtraBold"/>
                <a:sym typeface="NanumGothicExtraBold"/>
              </a:rPr>
              <a:t>스픽</a:t>
            </a:r>
            <a:r>
              <a:rPr lang="ko" sz="3500">
                <a:latin typeface="NanumGothicExtraBold"/>
                <a:ea typeface="NanumGothicExtraBold"/>
                <a:cs typeface="NanumGothicExtraBold"/>
                <a:sym typeface="NanumGothicExtraBold"/>
              </a:rPr>
              <a:t>-앱 버전 별 점수 분석</a:t>
            </a:r>
            <a:endParaRPr sz="3500"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448" name="Google Shape;448;p46"/>
          <p:cNvSpPr txBox="1"/>
          <p:nvPr/>
        </p:nvSpPr>
        <p:spPr>
          <a:xfrm>
            <a:off x="5029700" y="3781775"/>
            <a:ext cx="5155800" cy="12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anum Gothic"/>
              <a:buChar char="●"/>
            </a:pPr>
            <a:r>
              <a:rPr lang="ko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2020년 말 점수가 크게 하락했다가 다시 회복</a:t>
            </a:r>
            <a:endParaRPr sz="1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anum Gothic"/>
              <a:buChar char="●"/>
            </a:pPr>
            <a:r>
              <a:rPr lang="ko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이후로는 4점대 초반에서 중반을 유지</a:t>
            </a:r>
            <a:endParaRPr sz="1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anum Gothic"/>
              <a:buChar char="●"/>
            </a:pPr>
            <a:r>
              <a:rPr lang="ko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2024년 다시 회복 추세를 보임</a:t>
            </a:r>
            <a:endParaRPr sz="1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49" name="Google Shape;449;p46"/>
          <p:cNvSpPr txBox="1"/>
          <p:nvPr/>
        </p:nvSpPr>
        <p:spPr>
          <a:xfrm>
            <a:off x="184850" y="3781775"/>
            <a:ext cx="4659600" cy="7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anum Gothic"/>
              <a:buChar char="●"/>
            </a:pPr>
            <a:r>
              <a:rPr lang="ko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전반적으로 4점대 중반에서 5점에 가까운 높은 점수를 유지</a:t>
            </a:r>
            <a:endParaRPr sz="1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anum Gothic"/>
              <a:buChar char="●"/>
            </a:pPr>
            <a:r>
              <a:rPr lang="ko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몇 몇 버전</a:t>
            </a:r>
            <a:r>
              <a:rPr lang="ko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에서 점수가 급격히 하락</a:t>
            </a:r>
            <a:endParaRPr sz="1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pSp>
        <p:nvGrpSpPr>
          <p:cNvPr id="450" name="Google Shape;450;p46"/>
          <p:cNvGrpSpPr/>
          <p:nvPr/>
        </p:nvGrpSpPr>
        <p:grpSpPr>
          <a:xfrm>
            <a:off x="304800" y="1067425"/>
            <a:ext cx="8711576" cy="2192125"/>
            <a:chOff x="304800" y="1067425"/>
            <a:chExt cx="8711576" cy="2192125"/>
          </a:xfrm>
        </p:grpSpPr>
        <p:pic>
          <p:nvPicPr>
            <p:cNvPr id="451" name="Google Shape;451;p4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04800" y="1067425"/>
              <a:ext cx="8711576" cy="21921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2" name="Google Shape;452;p4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87900" y="1221098"/>
              <a:ext cx="4226449" cy="191744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53" name="Google Shape;453;p46"/>
            <p:cNvSpPr/>
            <p:nvPr/>
          </p:nvSpPr>
          <p:spPr>
            <a:xfrm>
              <a:off x="1885175" y="1141549"/>
              <a:ext cx="1342800" cy="1743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000">
                  <a:latin typeface="Nanum Gothic"/>
                  <a:ea typeface="Nanum Gothic"/>
                  <a:cs typeface="Nanum Gothic"/>
                  <a:sym typeface="Nanum Gothic"/>
                </a:rPr>
                <a:t>앱 버전별 평균 점수</a:t>
              </a:r>
              <a:endParaRPr b="1" sz="1000"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  <p:pic>
          <p:nvPicPr>
            <p:cNvPr id="454" name="Google Shape;454;p4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591545" y="1238916"/>
              <a:ext cx="4394156" cy="195349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55" name="Google Shape;455;p46"/>
            <p:cNvSpPr/>
            <p:nvPr/>
          </p:nvSpPr>
          <p:spPr>
            <a:xfrm>
              <a:off x="6249950" y="1141550"/>
              <a:ext cx="1396200" cy="1743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000">
                  <a:latin typeface="Nanum Gothic"/>
                  <a:ea typeface="Nanum Gothic"/>
                  <a:cs typeface="Nanum Gothic"/>
                  <a:sym typeface="Nanum Gothic"/>
                </a:rPr>
                <a:t>시간에 따른</a:t>
              </a:r>
              <a:r>
                <a:rPr b="1" lang="ko" sz="1000">
                  <a:latin typeface="Nanum Gothic"/>
                  <a:ea typeface="Nanum Gothic"/>
                  <a:cs typeface="Nanum Gothic"/>
                  <a:sym typeface="Nanum Gothic"/>
                </a:rPr>
                <a:t> 평균 점수</a:t>
              </a:r>
              <a:endParaRPr b="1" sz="1000"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5F5"/>
        </a:solidFill>
      </p:bgPr>
    </p:bg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" name="Google Shape;460;p47"/>
          <p:cNvPicPr preferRelativeResize="0"/>
          <p:nvPr/>
        </p:nvPicPr>
        <p:blipFill rotWithShape="1">
          <a:blip r:embed="rId3">
            <a:alphaModFix amt="50000"/>
          </a:blip>
          <a:srcRect b="0" l="0" r="0" t="0"/>
          <a:stretch/>
        </p:blipFill>
        <p:spPr>
          <a:xfrm rot="10800000">
            <a:off x="-76200" y="577850"/>
            <a:ext cx="9296400" cy="50800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p47"/>
          <p:cNvSpPr txBox="1"/>
          <p:nvPr>
            <p:ph idx="4294967295" type="title"/>
          </p:nvPr>
        </p:nvSpPr>
        <p:spPr>
          <a:xfrm>
            <a:off x="311700" y="55950"/>
            <a:ext cx="8520600" cy="572700"/>
          </a:xfrm>
          <a:prstGeom prst="rect">
            <a:avLst/>
          </a:prstGeom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3500">
                <a:latin typeface="NanumGothicExtraBold"/>
                <a:ea typeface="NanumGothicExtraBold"/>
                <a:cs typeface="NanumGothicExtraBold"/>
                <a:sym typeface="NanumGothicExtraBold"/>
              </a:rPr>
              <a:t>스픽</a:t>
            </a:r>
            <a:r>
              <a:rPr lang="ko" sz="3500">
                <a:latin typeface="NanumGothicExtraBold"/>
                <a:ea typeface="NanumGothicExtraBold"/>
                <a:cs typeface="NanumGothicExtraBold"/>
                <a:sym typeface="NanumGothicExtraBold"/>
              </a:rPr>
              <a:t>- 리뷰 공감 수 분석</a:t>
            </a:r>
            <a:endParaRPr sz="3500"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pic>
        <p:nvPicPr>
          <p:cNvPr id="462" name="Google Shape;462;p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4800" y="810200"/>
            <a:ext cx="8559851" cy="3210925"/>
          </a:xfrm>
          <a:prstGeom prst="rect">
            <a:avLst/>
          </a:prstGeom>
          <a:noFill/>
          <a:ln>
            <a:noFill/>
          </a:ln>
          <a:effectLst>
            <a:outerShdw dir="1800000" dist="37364">
              <a:srgbClr val="000000"/>
            </a:outerShdw>
          </a:effectLst>
        </p:spPr>
      </p:pic>
      <p:sp>
        <p:nvSpPr>
          <p:cNvPr id="463" name="Google Shape;463;p47"/>
          <p:cNvSpPr txBox="1"/>
          <p:nvPr>
            <p:ph idx="4294967295" type="body"/>
          </p:nvPr>
        </p:nvSpPr>
        <p:spPr>
          <a:xfrm>
            <a:off x="311700" y="8088175"/>
            <a:ext cx="8520600" cy="443100"/>
          </a:xfrm>
          <a:prstGeom prst="rect">
            <a:avLst/>
          </a:prstGeom>
        </p:spPr>
        <p:txBody>
          <a:bodyPr anchorCtr="0" anchor="t" bIns="22850" lIns="45725" spcFirstLastPara="1" rIns="45725" wrap="square" tIns="22850">
            <a:normAutofit fontScale="92500" lnSpcReduction="20000"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accent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4" name="Google Shape;464;p47"/>
          <p:cNvSpPr txBox="1"/>
          <p:nvPr/>
        </p:nvSpPr>
        <p:spPr>
          <a:xfrm>
            <a:off x="159300" y="4180400"/>
            <a:ext cx="5201400" cy="7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anum Gothic"/>
              <a:buChar char="●"/>
            </a:pPr>
            <a:r>
              <a:rPr lang="ko" sz="11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부정적인 감성 레이블이 가장 많은 리뷰 공감 수를 받음</a:t>
            </a:r>
            <a:endParaRPr sz="11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anum Gothic"/>
              <a:buChar char="●"/>
            </a:pPr>
            <a:r>
              <a:rPr lang="ko" sz="11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평균적으로 부정적인 리뷰는 3개 이상의 리뷰 공감 수를 받음</a:t>
            </a:r>
            <a:endParaRPr sz="11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anum Gothic"/>
              <a:buChar char="●"/>
            </a:pPr>
            <a:r>
              <a:rPr lang="ko" sz="11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부정적인 리뷰가 더 많은 사용자들의 공감을 얻음을 확인할 수 있음</a:t>
            </a:r>
            <a:endParaRPr sz="11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65" name="Google Shape;465;p47"/>
          <p:cNvSpPr txBox="1"/>
          <p:nvPr/>
        </p:nvSpPr>
        <p:spPr>
          <a:xfrm>
            <a:off x="4563050" y="4201975"/>
            <a:ext cx="46500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anum Gothic"/>
              <a:buChar char="●"/>
            </a:pPr>
            <a:r>
              <a:rPr lang="ko" sz="11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1점&amp;2점 리뷰가 가장 많은 리뷰 공감 수를 받음</a:t>
            </a:r>
            <a:endParaRPr sz="11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anum Gothic"/>
              <a:buChar char="●"/>
            </a:pPr>
            <a:r>
              <a:rPr lang="ko" sz="11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부정적인 점수를 준 리뷰가 다른 사용자들의 공감을 얻음을 확인</a:t>
            </a:r>
            <a:endParaRPr sz="11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pSp>
        <p:nvGrpSpPr>
          <p:cNvPr id="466" name="Google Shape;466;p47"/>
          <p:cNvGrpSpPr/>
          <p:nvPr/>
        </p:nvGrpSpPr>
        <p:grpSpPr>
          <a:xfrm>
            <a:off x="4526675" y="884783"/>
            <a:ext cx="4212325" cy="3067029"/>
            <a:chOff x="4526675" y="1037183"/>
            <a:chExt cx="4212325" cy="3067029"/>
          </a:xfrm>
        </p:grpSpPr>
        <p:pic>
          <p:nvPicPr>
            <p:cNvPr id="467" name="Google Shape;467;p4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526675" y="1039288"/>
              <a:ext cx="4212325" cy="30649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68" name="Google Shape;468;p47"/>
            <p:cNvSpPr/>
            <p:nvPr/>
          </p:nvSpPr>
          <p:spPr>
            <a:xfrm>
              <a:off x="5575638" y="1037183"/>
              <a:ext cx="2114400" cy="162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000">
                  <a:solidFill>
                    <a:schemeClr val="dk1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점수별 평균 리뷰 공감 수</a:t>
              </a:r>
              <a:endParaRPr b="1"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</p:grpSp>
      <p:grpSp>
        <p:nvGrpSpPr>
          <p:cNvPr id="469" name="Google Shape;469;p47"/>
          <p:cNvGrpSpPr/>
          <p:nvPr/>
        </p:nvGrpSpPr>
        <p:grpSpPr>
          <a:xfrm>
            <a:off x="395650" y="902250"/>
            <a:ext cx="4131026" cy="3013750"/>
            <a:chOff x="395650" y="1054650"/>
            <a:chExt cx="4131026" cy="3013750"/>
          </a:xfrm>
        </p:grpSpPr>
        <p:pic>
          <p:nvPicPr>
            <p:cNvPr id="470" name="Google Shape;470;p4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95650" y="1075075"/>
              <a:ext cx="4131026" cy="29933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71" name="Google Shape;471;p47"/>
            <p:cNvSpPr/>
            <p:nvPr/>
          </p:nvSpPr>
          <p:spPr>
            <a:xfrm>
              <a:off x="1536575" y="1054650"/>
              <a:ext cx="2114400" cy="162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000">
                  <a:solidFill>
                    <a:schemeClr val="dk1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감성 레이블별 평균 리뷰 공감 수</a:t>
              </a:r>
              <a:endParaRPr b="1"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5F5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6" name="Google Shape;476;p48"/>
          <p:cNvPicPr preferRelativeResize="0"/>
          <p:nvPr/>
        </p:nvPicPr>
        <p:blipFill rotWithShape="1">
          <a:blip r:embed="rId3">
            <a:alphaModFix amt="50000"/>
          </a:blip>
          <a:srcRect b="0" l="0" r="0" t="0"/>
          <a:stretch/>
        </p:blipFill>
        <p:spPr>
          <a:xfrm rot="10800000">
            <a:off x="-76200" y="577850"/>
            <a:ext cx="9296400" cy="50800"/>
          </a:xfrm>
          <a:prstGeom prst="rect">
            <a:avLst/>
          </a:prstGeom>
          <a:noFill/>
          <a:ln>
            <a:noFill/>
          </a:ln>
        </p:spPr>
      </p:pic>
      <p:sp>
        <p:nvSpPr>
          <p:cNvPr id="477" name="Google Shape;477;p48"/>
          <p:cNvSpPr txBox="1"/>
          <p:nvPr>
            <p:ph idx="4294967295" type="title"/>
          </p:nvPr>
        </p:nvSpPr>
        <p:spPr>
          <a:xfrm>
            <a:off x="311700" y="55950"/>
            <a:ext cx="8520600" cy="572700"/>
          </a:xfrm>
          <a:prstGeom prst="rect">
            <a:avLst/>
          </a:prstGeom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3500">
                <a:latin typeface="NanumGothicExtraBold"/>
                <a:ea typeface="NanumGothicExtraBold"/>
                <a:cs typeface="NanumGothicExtraBold"/>
                <a:sym typeface="NanumGothicExtraBold"/>
              </a:rPr>
              <a:t>말해보카</a:t>
            </a:r>
            <a:r>
              <a:rPr lang="ko" sz="3500">
                <a:latin typeface="NanumGothicExtraBold"/>
                <a:ea typeface="NanumGothicExtraBold"/>
                <a:cs typeface="NanumGothicExtraBold"/>
                <a:sym typeface="NanumGothicExtraBold"/>
              </a:rPr>
              <a:t>- 감성 분포 분석</a:t>
            </a:r>
            <a:endParaRPr sz="3500"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pic>
        <p:nvPicPr>
          <p:cNvPr id="478" name="Google Shape;478;p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4800" y="1067425"/>
            <a:ext cx="8559851" cy="2371475"/>
          </a:xfrm>
          <a:prstGeom prst="rect">
            <a:avLst/>
          </a:prstGeom>
          <a:noFill/>
          <a:ln>
            <a:noFill/>
          </a:ln>
          <a:effectLst>
            <a:outerShdw dir="1800000" dist="37364">
              <a:srgbClr val="000000"/>
            </a:outerShdw>
          </a:effectLst>
        </p:spPr>
      </p:pic>
      <p:sp>
        <p:nvSpPr>
          <p:cNvPr id="479" name="Google Shape;479;p48"/>
          <p:cNvSpPr txBox="1"/>
          <p:nvPr/>
        </p:nvSpPr>
        <p:spPr>
          <a:xfrm>
            <a:off x="5029700" y="3781775"/>
            <a:ext cx="5155800" cy="10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anum Gothic"/>
              <a:buChar char="●"/>
            </a:pPr>
            <a:r>
              <a:rPr lang="ko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1</a:t>
            </a:r>
            <a:r>
              <a:rPr lang="ko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.1 그룹에 가장 많은 리뷰가 있음</a:t>
            </a:r>
            <a:endParaRPr sz="1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anum Gothic"/>
              <a:buChar char="●"/>
            </a:pPr>
            <a:r>
              <a:rPr lang="ko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1.1.48 버전이 리뷰 수가 가장 많고,</a:t>
            </a:r>
            <a:endParaRPr sz="1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긍정적인 리뷰 비율도 높음</a:t>
            </a:r>
            <a:endParaRPr sz="1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80" name="Google Shape;480;p48"/>
          <p:cNvSpPr txBox="1"/>
          <p:nvPr/>
        </p:nvSpPr>
        <p:spPr>
          <a:xfrm>
            <a:off x="184850" y="3781775"/>
            <a:ext cx="4659600" cy="14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anum Gothic"/>
              <a:buChar char="●"/>
            </a:pPr>
            <a:r>
              <a:rPr lang="ko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2021년 1월 리뷰수가 가장 많음</a:t>
            </a:r>
            <a:endParaRPr sz="1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anum Gothic"/>
              <a:buChar char="●"/>
            </a:pPr>
            <a:r>
              <a:rPr lang="ko" sz="1200">
                <a:solidFill>
                  <a:srgbClr val="212529"/>
                </a:solidFill>
                <a:latin typeface="Nanum Gothic"/>
                <a:ea typeface="Nanum Gothic"/>
                <a:cs typeface="Nanum Gothic"/>
                <a:sym typeface="Nanum Gothic"/>
              </a:rPr>
              <a:t>2021년 1월 한 달 동안 말해보카 대표 캐릭터인 니니의 굿즈(한정판 양말 담요)를 지급하는 출석 체크 인증 챌린지</a:t>
            </a:r>
            <a:endParaRPr sz="1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481" name="Google Shape;481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27775" y="1233562"/>
            <a:ext cx="4197024" cy="2082638"/>
          </a:xfrm>
          <a:prstGeom prst="rect">
            <a:avLst/>
          </a:prstGeom>
          <a:noFill/>
          <a:ln>
            <a:noFill/>
          </a:ln>
        </p:spPr>
      </p:pic>
      <p:sp>
        <p:nvSpPr>
          <p:cNvPr id="482" name="Google Shape;482;p48"/>
          <p:cNvSpPr/>
          <p:nvPr/>
        </p:nvSpPr>
        <p:spPr>
          <a:xfrm>
            <a:off x="5308225" y="1173620"/>
            <a:ext cx="2885100" cy="171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/>
              <a:t>상위 10개 앱 버전별 감성 분포</a:t>
            </a:r>
            <a:endParaRPr b="1" sz="1000"/>
          </a:p>
        </p:txBody>
      </p:sp>
      <p:pic>
        <p:nvPicPr>
          <p:cNvPr id="483" name="Google Shape;483;p48"/>
          <p:cNvPicPr preferRelativeResize="0"/>
          <p:nvPr/>
        </p:nvPicPr>
        <p:blipFill rotWithShape="1">
          <a:blip r:embed="rId6">
            <a:alphaModFix/>
          </a:blip>
          <a:srcRect b="0" l="39" r="39" t="0"/>
          <a:stretch/>
        </p:blipFill>
        <p:spPr>
          <a:xfrm>
            <a:off x="347025" y="1231825"/>
            <a:ext cx="4280751" cy="2125956"/>
          </a:xfrm>
          <a:prstGeom prst="rect">
            <a:avLst/>
          </a:prstGeom>
          <a:noFill/>
          <a:ln>
            <a:noFill/>
          </a:ln>
        </p:spPr>
      </p:pic>
      <p:sp>
        <p:nvSpPr>
          <p:cNvPr id="484" name="Google Shape;484;p48"/>
          <p:cNvSpPr/>
          <p:nvPr/>
        </p:nvSpPr>
        <p:spPr>
          <a:xfrm>
            <a:off x="1068225" y="1173620"/>
            <a:ext cx="2885100" cy="171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/>
              <a:t>말해보카 3개월별 감성 분포</a:t>
            </a:r>
            <a:endParaRPr b="1" sz="10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5F5"/>
        </a:solidFill>
      </p:bgPr>
    </p:bg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9" name="Google Shape;489;p49"/>
          <p:cNvPicPr preferRelativeResize="0"/>
          <p:nvPr/>
        </p:nvPicPr>
        <p:blipFill rotWithShape="1">
          <a:blip r:embed="rId3">
            <a:alphaModFix amt="50000"/>
          </a:blip>
          <a:srcRect b="0" l="0" r="0" t="0"/>
          <a:stretch/>
        </p:blipFill>
        <p:spPr>
          <a:xfrm rot="10800000">
            <a:off x="-76200" y="577850"/>
            <a:ext cx="9296400" cy="50800"/>
          </a:xfrm>
          <a:prstGeom prst="rect">
            <a:avLst/>
          </a:prstGeom>
          <a:noFill/>
          <a:ln>
            <a:noFill/>
          </a:ln>
        </p:spPr>
      </p:pic>
      <p:sp>
        <p:nvSpPr>
          <p:cNvPr id="490" name="Google Shape;490;p49"/>
          <p:cNvSpPr txBox="1"/>
          <p:nvPr>
            <p:ph idx="4294967295" type="title"/>
          </p:nvPr>
        </p:nvSpPr>
        <p:spPr>
          <a:xfrm>
            <a:off x="311700" y="55950"/>
            <a:ext cx="8520600" cy="572700"/>
          </a:xfrm>
          <a:prstGeom prst="rect">
            <a:avLst/>
          </a:prstGeom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800">
                <a:latin typeface="NanumGothicExtraBold"/>
                <a:ea typeface="NanumGothicExtraBold"/>
                <a:cs typeface="NanumGothicExtraBold"/>
                <a:sym typeface="NanumGothicExtraBold"/>
              </a:rPr>
              <a:t>말해보카</a:t>
            </a:r>
            <a:r>
              <a:rPr lang="ko" sz="2800">
                <a:latin typeface="NanumGothicExtraBold"/>
                <a:ea typeface="NanumGothicExtraBold"/>
                <a:cs typeface="NanumGothicExtraBold"/>
                <a:sym typeface="NanumGothicExtraBold"/>
              </a:rPr>
              <a:t>-리뷰 점수와 감성 레이블간의 상관관계 분석 </a:t>
            </a:r>
            <a:endParaRPr sz="2800"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grpSp>
        <p:nvGrpSpPr>
          <p:cNvPr id="491" name="Google Shape;491;p49"/>
          <p:cNvGrpSpPr/>
          <p:nvPr/>
        </p:nvGrpSpPr>
        <p:grpSpPr>
          <a:xfrm>
            <a:off x="860929" y="873128"/>
            <a:ext cx="4449379" cy="2977010"/>
            <a:chOff x="4393525" y="1119175"/>
            <a:chExt cx="3962400" cy="3397249"/>
          </a:xfrm>
        </p:grpSpPr>
        <p:pic>
          <p:nvPicPr>
            <p:cNvPr id="492" name="Google Shape;492;p4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393525" y="1119175"/>
              <a:ext cx="3962400" cy="33972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93" name="Google Shape;493;p49"/>
            <p:cNvSpPr/>
            <p:nvPr/>
          </p:nvSpPr>
          <p:spPr>
            <a:xfrm>
              <a:off x="4499125" y="1204275"/>
              <a:ext cx="3751200" cy="3105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494" name="Google Shape;494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94463" y="1114138"/>
            <a:ext cx="4182298" cy="249499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95" name="Google Shape;495;p49"/>
          <p:cNvGraphicFramePr/>
          <p:nvPr/>
        </p:nvGraphicFramePr>
        <p:xfrm>
          <a:off x="5773725" y="8731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{063B8997-0402-4A09-9C5E-2F8A60FC20B5}</a:tableStyleId>
              </a:tblPr>
              <a:tblGrid>
                <a:gridCol w="696650"/>
                <a:gridCol w="1680625"/>
              </a:tblGrid>
              <a:tr h="3878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score</a:t>
                      </a:r>
                      <a:endParaRPr b="1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sentiment_label</a:t>
                      </a:r>
                      <a:endParaRPr b="1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84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1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-0.716061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84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2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-0.623229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84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3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-0.375661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84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4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0.591791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84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5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0.945045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496" name="Google Shape;496;p49"/>
          <p:cNvSpPr/>
          <p:nvPr/>
        </p:nvSpPr>
        <p:spPr>
          <a:xfrm>
            <a:off x="2141300" y="1061874"/>
            <a:ext cx="2224800" cy="162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latin typeface="Nanum Gothic"/>
                <a:ea typeface="Nanum Gothic"/>
                <a:cs typeface="Nanum Gothic"/>
                <a:sym typeface="Nanum Gothic"/>
              </a:rPr>
              <a:t>점수와 감성 레이블 간 상관관계</a:t>
            </a:r>
            <a:endParaRPr b="1" sz="9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97" name="Google Shape;497;p49"/>
          <p:cNvSpPr txBox="1"/>
          <p:nvPr/>
        </p:nvSpPr>
        <p:spPr>
          <a:xfrm>
            <a:off x="2189775" y="4064525"/>
            <a:ext cx="5428200" cy="7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anum Gothic"/>
              <a:buChar char="●"/>
            </a:pPr>
            <a:r>
              <a:rPr lang="ko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점수가 낮을수록 부정적인 감정을 많이 담고 있음</a:t>
            </a:r>
            <a:endParaRPr sz="1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anum Gothic"/>
              <a:buChar char="●"/>
            </a:pPr>
            <a:r>
              <a:rPr lang="ko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점수가 높을수록 긍정적인 감정을 많이 담고 있음</a:t>
            </a:r>
            <a:endParaRPr sz="1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anum Gothic"/>
              <a:buChar char="●"/>
            </a:pPr>
            <a:r>
              <a:rPr lang="ko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스픽에 비해 3점이 덜 부정적이고, 4점이 더욱 긍정적인 편</a:t>
            </a:r>
            <a:endParaRPr sz="1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5F5"/>
        </a:solidFill>
      </p:bgPr>
    </p:bg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2" name="Google Shape;502;p50"/>
          <p:cNvPicPr preferRelativeResize="0"/>
          <p:nvPr/>
        </p:nvPicPr>
        <p:blipFill rotWithShape="1">
          <a:blip r:embed="rId3">
            <a:alphaModFix amt="50000"/>
          </a:blip>
          <a:srcRect b="0" l="0" r="0" t="0"/>
          <a:stretch/>
        </p:blipFill>
        <p:spPr>
          <a:xfrm rot="10800000">
            <a:off x="-76200" y="577850"/>
            <a:ext cx="9296400" cy="50800"/>
          </a:xfrm>
          <a:prstGeom prst="rect">
            <a:avLst/>
          </a:prstGeom>
          <a:noFill/>
          <a:ln>
            <a:noFill/>
          </a:ln>
        </p:spPr>
      </p:pic>
      <p:sp>
        <p:nvSpPr>
          <p:cNvPr id="503" name="Google Shape;503;p50"/>
          <p:cNvSpPr txBox="1"/>
          <p:nvPr>
            <p:ph idx="4294967295" type="title"/>
          </p:nvPr>
        </p:nvSpPr>
        <p:spPr>
          <a:xfrm>
            <a:off x="311700" y="55950"/>
            <a:ext cx="8520600" cy="572700"/>
          </a:xfrm>
          <a:prstGeom prst="rect">
            <a:avLst/>
          </a:prstGeom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3500">
                <a:latin typeface="NanumGothicExtraBold"/>
                <a:ea typeface="NanumGothicExtraBold"/>
                <a:cs typeface="NanumGothicExtraBold"/>
                <a:sym typeface="NanumGothicExtraBold"/>
              </a:rPr>
              <a:t>말해보카</a:t>
            </a:r>
            <a:r>
              <a:rPr lang="ko" sz="3500">
                <a:latin typeface="NanumGothicExtraBold"/>
                <a:ea typeface="NanumGothicExtraBold"/>
                <a:cs typeface="NanumGothicExtraBold"/>
                <a:sym typeface="NanumGothicExtraBold"/>
              </a:rPr>
              <a:t>-앱 버전 별 점수 분석</a:t>
            </a:r>
            <a:endParaRPr sz="3500"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pic>
        <p:nvPicPr>
          <p:cNvPr id="504" name="Google Shape;504;p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4800" y="1067425"/>
            <a:ext cx="8711576" cy="21921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5" name="Google Shape;505;p50"/>
          <p:cNvGrpSpPr/>
          <p:nvPr/>
        </p:nvGrpSpPr>
        <p:grpSpPr>
          <a:xfrm>
            <a:off x="376757" y="1092270"/>
            <a:ext cx="4316769" cy="2122266"/>
            <a:chOff x="152400" y="1128175"/>
            <a:chExt cx="4477976" cy="2263992"/>
          </a:xfrm>
        </p:grpSpPr>
        <p:pic>
          <p:nvPicPr>
            <p:cNvPr id="506" name="Google Shape;506;p5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52400" y="1170125"/>
              <a:ext cx="4477976" cy="222204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07" name="Google Shape;507;p50"/>
            <p:cNvSpPr/>
            <p:nvPr/>
          </p:nvSpPr>
          <p:spPr>
            <a:xfrm>
              <a:off x="1676042" y="1128175"/>
              <a:ext cx="1465800" cy="155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000">
                  <a:latin typeface="Nanum Gothic"/>
                  <a:ea typeface="Nanum Gothic"/>
                  <a:cs typeface="Nanum Gothic"/>
                  <a:sym typeface="Nanum Gothic"/>
                </a:rPr>
                <a:t>앱 버전별 평균 점수</a:t>
              </a:r>
              <a:endParaRPr b="1" sz="1000"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</p:grpSp>
      <p:grpSp>
        <p:nvGrpSpPr>
          <p:cNvPr id="508" name="Google Shape;508;p50"/>
          <p:cNvGrpSpPr/>
          <p:nvPr/>
        </p:nvGrpSpPr>
        <p:grpSpPr>
          <a:xfrm>
            <a:off x="4767849" y="1092270"/>
            <a:ext cx="4129896" cy="2032095"/>
            <a:chOff x="4707475" y="1128175"/>
            <a:chExt cx="4284125" cy="2167800"/>
          </a:xfrm>
        </p:grpSpPr>
        <p:pic>
          <p:nvPicPr>
            <p:cNvPr id="509" name="Google Shape;509;p50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4707475" y="1170125"/>
              <a:ext cx="4284125" cy="21258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10" name="Google Shape;510;p50"/>
            <p:cNvSpPr/>
            <p:nvPr/>
          </p:nvSpPr>
          <p:spPr>
            <a:xfrm>
              <a:off x="6237400" y="1128175"/>
              <a:ext cx="1465800" cy="155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000">
                  <a:latin typeface="Nanum Gothic"/>
                  <a:ea typeface="Nanum Gothic"/>
                  <a:cs typeface="Nanum Gothic"/>
                  <a:sym typeface="Nanum Gothic"/>
                </a:rPr>
                <a:t>시간에 따른 평균 점수</a:t>
              </a:r>
              <a:endParaRPr b="1" sz="1000"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</p:grpSp>
      <p:sp>
        <p:nvSpPr>
          <p:cNvPr id="511" name="Google Shape;511;p50"/>
          <p:cNvSpPr txBox="1"/>
          <p:nvPr/>
        </p:nvSpPr>
        <p:spPr>
          <a:xfrm>
            <a:off x="5029700" y="3629375"/>
            <a:ext cx="5155800" cy="7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anum Gothic"/>
              <a:buChar char="●"/>
            </a:pPr>
            <a:r>
              <a:rPr lang="ko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2020년 초 (어플 런칭 초기) 점수가 크게 하락</a:t>
            </a:r>
            <a:endParaRPr sz="1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anum Gothic"/>
              <a:buChar char="●"/>
            </a:pPr>
            <a:r>
              <a:rPr lang="ko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이후 4점대 초반에서 중반을 유지</a:t>
            </a:r>
            <a:endParaRPr sz="1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12" name="Google Shape;512;p50"/>
          <p:cNvSpPr txBox="1"/>
          <p:nvPr/>
        </p:nvSpPr>
        <p:spPr>
          <a:xfrm>
            <a:off x="184850" y="3629375"/>
            <a:ext cx="4659600" cy="7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anum Gothic"/>
              <a:buChar char="●"/>
            </a:pPr>
            <a:r>
              <a:rPr lang="ko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전반적으로 4점대 중반에서 5점에 가까운 높은 점수를 유지</a:t>
            </a:r>
            <a:endParaRPr sz="1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anum Gothic"/>
              <a:buChar char="●"/>
            </a:pPr>
            <a:r>
              <a:rPr lang="ko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몇 몇 버전에서 점수가 급격히 떨어진 것을 확인</a:t>
            </a:r>
            <a:endParaRPr sz="1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5F5"/>
        </a:solidFill>
      </p:bgPr>
    </p:bg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7" name="Google Shape;517;p51"/>
          <p:cNvPicPr preferRelativeResize="0"/>
          <p:nvPr/>
        </p:nvPicPr>
        <p:blipFill rotWithShape="1">
          <a:blip r:embed="rId3">
            <a:alphaModFix amt="50000"/>
          </a:blip>
          <a:srcRect b="0" l="0" r="0" t="0"/>
          <a:stretch/>
        </p:blipFill>
        <p:spPr>
          <a:xfrm rot="10800000">
            <a:off x="-76200" y="577850"/>
            <a:ext cx="9296400" cy="50800"/>
          </a:xfrm>
          <a:prstGeom prst="rect">
            <a:avLst/>
          </a:prstGeom>
          <a:noFill/>
          <a:ln>
            <a:noFill/>
          </a:ln>
        </p:spPr>
      </p:pic>
      <p:sp>
        <p:nvSpPr>
          <p:cNvPr id="518" name="Google Shape;518;p51"/>
          <p:cNvSpPr txBox="1"/>
          <p:nvPr>
            <p:ph idx="4294967295" type="title"/>
          </p:nvPr>
        </p:nvSpPr>
        <p:spPr>
          <a:xfrm>
            <a:off x="311700" y="55950"/>
            <a:ext cx="8520600" cy="572700"/>
          </a:xfrm>
          <a:prstGeom prst="rect">
            <a:avLst/>
          </a:prstGeom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3500">
                <a:latin typeface="NanumGothicExtraBold"/>
                <a:ea typeface="NanumGothicExtraBold"/>
                <a:cs typeface="NanumGothicExtraBold"/>
                <a:sym typeface="NanumGothicExtraBold"/>
              </a:rPr>
              <a:t>말해보카</a:t>
            </a:r>
            <a:r>
              <a:rPr lang="ko" sz="3500">
                <a:latin typeface="NanumGothicExtraBold"/>
                <a:ea typeface="NanumGothicExtraBold"/>
                <a:cs typeface="NanumGothicExtraBold"/>
                <a:sym typeface="NanumGothicExtraBold"/>
              </a:rPr>
              <a:t>- 리뷰 공감 수 분석</a:t>
            </a:r>
            <a:endParaRPr sz="3500"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pic>
        <p:nvPicPr>
          <p:cNvPr id="519" name="Google Shape;519;p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4800" y="810200"/>
            <a:ext cx="8559851" cy="3210925"/>
          </a:xfrm>
          <a:prstGeom prst="rect">
            <a:avLst/>
          </a:prstGeom>
          <a:noFill/>
          <a:ln>
            <a:noFill/>
          </a:ln>
          <a:effectLst>
            <a:outerShdw dir="1800000" dist="37364">
              <a:srgbClr val="000000"/>
            </a:outerShdw>
          </a:effectLst>
        </p:spPr>
      </p:pic>
      <p:sp>
        <p:nvSpPr>
          <p:cNvPr id="520" name="Google Shape;520;p51"/>
          <p:cNvSpPr txBox="1"/>
          <p:nvPr>
            <p:ph idx="4294967295" type="body"/>
          </p:nvPr>
        </p:nvSpPr>
        <p:spPr>
          <a:xfrm>
            <a:off x="311700" y="8088175"/>
            <a:ext cx="8520600" cy="443100"/>
          </a:xfrm>
          <a:prstGeom prst="rect">
            <a:avLst/>
          </a:prstGeom>
        </p:spPr>
        <p:txBody>
          <a:bodyPr anchorCtr="0" anchor="t" bIns="22850" lIns="45725" spcFirstLastPara="1" rIns="45725" wrap="square" tIns="22850">
            <a:normAutofit fontScale="92500" lnSpcReduction="20000"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accent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21" name="Google Shape;521;p51"/>
          <p:cNvGrpSpPr/>
          <p:nvPr/>
        </p:nvGrpSpPr>
        <p:grpSpPr>
          <a:xfrm>
            <a:off x="439975" y="899525"/>
            <a:ext cx="4008375" cy="3035571"/>
            <a:chOff x="439975" y="975725"/>
            <a:chExt cx="4008375" cy="3035571"/>
          </a:xfrm>
        </p:grpSpPr>
        <p:pic>
          <p:nvPicPr>
            <p:cNvPr id="522" name="Google Shape;522;p5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39975" y="1017713"/>
              <a:ext cx="4008375" cy="299358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3" name="Google Shape;523;p51"/>
            <p:cNvSpPr/>
            <p:nvPr/>
          </p:nvSpPr>
          <p:spPr>
            <a:xfrm>
              <a:off x="1521800" y="975725"/>
              <a:ext cx="2114400" cy="1944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000">
                  <a:solidFill>
                    <a:schemeClr val="dk1"/>
                  </a:solidFill>
                </a:rPr>
                <a:t>감성 레이블별 평균 좋아요 수</a:t>
              </a:r>
              <a:endParaRPr b="1"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</p:grpSp>
      <p:grpSp>
        <p:nvGrpSpPr>
          <p:cNvPr id="524" name="Google Shape;524;p51"/>
          <p:cNvGrpSpPr/>
          <p:nvPr/>
        </p:nvGrpSpPr>
        <p:grpSpPr>
          <a:xfrm>
            <a:off x="4729650" y="899523"/>
            <a:ext cx="3924149" cy="3003677"/>
            <a:chOff x="4729650" y="975723"/>
            <a:chExt cx="3924149" cy="3003677"/>
          </a:xfrm>
        </p:grpSpPr>
        <p:pic>
          <p:nvPicPr>
            <p:cNvPr id="525" name="Google Shape;525;p5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729650" y="1007600"/>
              <a:ext cx="3924149" cy="29718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6" name="Google Shape;526;p51"/>
            <p:cNvSpPr/>
            <p:nvPr/>
          </p:nvSpPr>
          <p:spPr>
            <a:xfrm>
              <a:off x="5804250" y="975723"/>
              <a:ext cx="2114400" cy="194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000">
                  <a:solidFill>
                    <a:schemeClr val="dk1"/>
                  </a:solidFill>
                </a:rPr>
                <a:t>점수별 평균 좋아요 수</a:t>
              </a:r>
              <a:endParaRPr b="1"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</p:grpSp>
      <p:sp>
        <p:nvSpPr>
          <p:cNvPr id="527" name="Google Shape;527;p51"/>
          <p:cNvSpPr txBox="1"/>
          <p:nvPr/>
        </p:nvSpPr>
        <p:spPr>
          <a:xfrm>
            <a:off x="369901" y="4174075"/>
            <a:ext cx="4403700" cy="7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anum Gothic"/>
              <a:buChar char="●"/>
            </a:pPr>
            <a:r>
              <a:rPr lang="ko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평균적으로 부정적인 리뷰는 2.5개 이상의 좋아요를 받음</a:t>
            </a:r>
            <a:endParaRPr sz="1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anum Gothic"/>
              <a:buChar char="●"/>
            </a:pPr>
            <a:r>
              <a:rPr lang="ko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스픽보다는 덜한 수준이지만 부정적인 리뷰에 많은 사용자들이 공감함</a:t>
            </a:r>
            <a:endParaRPr sz="1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28" name="Google Shape;528;p51"/>
          <p:cNvSpPr txBox="1"/>
          <p:nvPr/>
        </p:nvSpPr>
        <p:spPr>
          <a:xfrm>
            <a:off x="4845666" y="4171966"/>
            <a:ext cx="3924300" cy="7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anum Gothic"/>
              <a:buChar char="●"/>
            </a:pPr>
            <a:r>
              <a:rPr lang="ko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1점&amp;3점 리뷰가 가장 많은 좋아요를 받음</a:t>
            </a:r>
            <a:endParaRPr sz="1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anum Gothic"/>
              <a:buChar char="●"/>
            </a:pPr>
            <a:r>
              <a:rPr lang="ko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스픽 유저들과 달리, 말해보카 유저들은 비교적 중립적인 3점 리뷰에도 공감하는 편</a:t>
            </a:r>
            <a:endParaRPr sz="1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5F5"/>
        </a:solidFill>
      </p:bgPr>
    </p:bg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52"/>
          <p:cNvSpPr/>
          <p:nvPr/>
        </p:nvSpPr>
        <p:spPr>
          <a:xfrm>
            <a:off x="1278475" y="1996100"/>
            <a:ext cx="6541500" cy="2519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dir="2700000" dist="25043">
              <a:srgbClr val="000000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4" name="Google Shape;534;p52"/>
          <p:cNvSpPr txBox="1"/>
          <p:nvPr/>
        </p:nvSpPr>
        <p:spPr>
          <a:xfrm>
            <a:off x="2042150" y="984250"/>
            <a:ext cx="4978500" cy="81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877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3600">
                <a:latin typeface="NanumGothicExtraBold"/>
                <a:ea typeface="NanumGothicExtraBold"/>
                <a:cs typeface="NanumGothicExtraBold"/>
                <a:sym typeface="NanumGothicExtraBold"/>
              </a:rPr>
              <a:t>비즈니스 효과</a:t>
            </a:r>
            <a:endParaRPr sz="3600"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535" name="Google Shape;535;p52"/>
          <p:cNvSpPr txBox="1"/>
          <p:nvPr/>
        </p:nvSpPr>
        <p:spPr>
          <a:xfrm>
            <a:off x="1365800" y="2211500"/>
            <a:ext cx="6493200" cy="208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864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latin typeface="Nanum Gothic"/>
                <a:ea typeface="Nanum Gothic"/>
                <a:cs typeface="Nanum Gothic"/>
                <a:sym typeface="Nanum Gothic"/>
              </a:rPr>
              <a:t>감성 분석과 토픽 모델링을 함께 사용함으로써 사용자들이 어떤 부분에서 만족하고, 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2864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latin typeface="Nanum Gothic"/>
                <a:ea typeface="Nanum Gothic"/>
                <a:cs typeface="Nanum Gothic"/>
                <a:sym typeface="Nanum Gothic"/>
              </a:rPr>
              <a:t>불만을 느꼈는지 빠르게 확인 및 조치할 수 있음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2864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04800" lvl="0" marL="457200" marR="0" rtl="0" algn="l">
              <a:lnSpc>
                <a:spcPct val="128649"/>
              </a:lnSpc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AutoNum type="arabicPeriod"/>
            </a:pPr>
            <a:r>
              <a:rPr lang="ko" sz="1200">
                <a:latin typeface="Nanum Gothic"/>
                <a:ea typeface="Nanum Gothic"/>
                <a:cs typeface="Nanum Gothic"/>
                <a:sym typeface="Nanum Gothic"/>
              </a:rPr>
              <a:t>긍정적 피드백 분석의 효과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04800" lvl="0" marL="914400" marR="0" rtl="0" algn="l">
              <a:lnSpc>
                <a:spcPct val="128649"/>
              </a:lnSpc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Char char="●"/>
            </a:pPr>
            <a:r>
              <a:rPr lang="ko" sz="1200">
                <a:latin typeface="Nanum Gothic"/>
                <a:ea typeface="Nanum Gothic"/>
                <a:cs typeface="Nanum Gothic"/>
                <a:sym typeface="Nanum Gothic"/>
              </a:rPr>
              <a:t>사람들이 긍정적으로 평가한 기능 및 요소를 강화 가능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04800" lvl="0" marL="914400" rtl="0" algn="l">
              <a:lnSpc>
                <a:spcPct val="12864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anum Gothic"/>
              <a:buChar char="●"/>
            </a:pPr>
            <a:r>
              <a:rPr lang="ko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긍정적 피드백을 마케팅 진행 시 강조할 수 있음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marR="0" rtl="0" algn="l">
              <a:lnSpc>
                <a:spcPct val="12864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04800" lvl="0" marL="457200" marR="0" rtl="0" algn="l">
              <a:lnSpc>
                <a:spcPct val="128649"/>
              </a:lnSpc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AutoNum type="arabicPeriod"/>
            </a:pPr>
            <a:r>
              <a:rPr lang="ko" sz="1200">
                <a:latin typeface="Nanum Gothic"/>
                <a:ea typeface="Nanum Gothic"/>
                <a:cs typeface="Nanum Gothic"/>
                <a:sym typeface="Nanum Gothic"/>
              </a:rPr>
              <a:t>부정적 피드백 분석의 효과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04800" lvl="0" marL="914400" rtl="0" algn="l">
              <a:lnSpc>
                <a:spcPct val="12864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anum Gothic"/>
              <a:buChar char="●"/>
            </a:pPr>
            <a:r>
              <a:rPr lang="ko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사용자들이 반복적으로 언급하는 문제에 대해 제품 개선점 파악 ⇒ 고객 이탈 방지</a:t>
            </a:r>
            <a:endParaRPr sz="1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04800" lvl="0" marL="914400" rtl="0" algn="l">
              <a:lnSpc>
                <a:spcPct val="12864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anum Gothic"/>
              <a:buChar char="●"/>
            </a:pPr>
            <a:r>
              <a:rPr lang="ko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새로운 기능 추가 가능</a:t>
            </a:r>
            <a:r>
              <a:rPr lang="ko" sz="1200">
                <a:latin typeface="Nanum Gothic"/>
                <a:ea typeface="Nanum Gothic"/>
                <a:cs typeface="Nanum Gothic"/>
                <a:sym typeface="Nanum Gothic"/>
              </a:rPr>
              <a:t> ⇒ 신규 고객 확보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536" name="Google Shape;536;p52"/>
          <p:cNvPicPr preferRelativeResize="0"/>
          <p:nvPr/>
        </p:nvPicPr>
        <p:blipFill rotWithShape="1">
          <a:blip r:embed="rId3">
            <a:alphaModFix amt="50000"/>
          </a:blip>
          <a:srcRect b="0" l="0" r="0" t="0"/>
          <a:stretch/>
        </p:blipFill>
        <p:spPr>
          <a:xfrm rot="10800000">
            <a:off x="-76200" y="577850"/>
            <a:ext cx="9296400" cy="5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5F5"/>
        </a:solidFill>
      </p:bgPr>
    </p:bg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53"/>
          <p:cNvSpPr/>
          <p:nvPr/>
        </p:nvSpPr>
        <p:spPr>
          <a:xfrm>
            <a:off x="1278475" y="2889525"/>
            <a:ext cx="3232200" cy="1625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dir="2700000" dist="25043">
              <a:srgbClr val="000000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2" name="Google Shape;542;p53"/>
          <p:cNvSpPr txBox="1"/>
          <p:nvPr/>
        </p:nvSpPr>
        <p:spPr>
          <a:xfrm>
            <a:off x="1446750" y="1834675"/>
            <a:ext cx="6373200" cy="9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317500" lvl="0" marL="457200" rtl="0" algn="ctr">
              <a:lnSpc>
                <a:spcPct val="127820"/>
              </a:lnSpc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●"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목표: 데이터 파이프라인 및 대시보드 구축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43" name="Google Shape;543;p53"/>
          <p:cNvSpPr txBox="1"/>
          <p:nvPr/>
        </p:nvSpPr>
        <p:spPr>
          <a:xfrm>
            <a:off x="2168175" y="984250"/>
            <a:ext cx="4978500" cy="81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877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3600">
                <a:latin typeface="NanumGothicExtraBold"/>
                <a:ea typeface="NanumGothicExtraBold"/>
                <a:cs typeface="NanumGothicExtraBold"/>
                <a:sym typeface="NanumGothicExtraBold"/>
              </a:rPr>
              <a:t>추후 발전 방안</a:t>
            </a:r>
            <a:endParaRPr sz="3600"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544" name="Google Shape;544;p53"/>
          <p:cNvSpPr txBox="1"/>
          <p:nvPr/>
        </p:nvSpPr>
        <p:spPr>
          <a:xfrm>
            <a:off x="1517625" y="3155950"/>
            <a:ext cx="2787900" cy="20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864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latin typeface="Nanum Gothic"/>
                <a:ea typeface="Nanum Gothic"/>
                <a:cs typeface="Nanum Gothic"/>
                <a:sym typeface="Nanum Gothic"/>
              </a:rPr>
              <a:t>데이터 파이프라인 구축</a:t>
            </a:r>
            <a:endParaRPr b="1" sz="7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45" name="Google Shape;545;p53"/>
          <p:cNvSpPr txBox="1"/>
          <p:nvPr/>
        </p:nvSpPr>
        <p:spPr>
          <a:xfrm>
            <a:off x="1513350" y="3511550"/>
            <a:ext cx="2787900" cy="77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292100" lvl="0" marL="457200" marR="0" rtl="0" algn="l">
              <a:lnSpc>
                <a:spcPct val="128649"/>
              </a:lnSpc>
              <a:spcBef>
                <a:spcPts val="0"/>
              </a:spcBef>
              <a:spcAft>
                <a:spcPts val="0"/>
              </a:spcAft>
              <a:buSzPts val="1000"/>
              <a:buFont typeface="Nanum Gothic"/>
              <a:buChar char="-"/>
            </a:pPr>
            <a:r>
              <a:rPr lang="ko" sz="1000">
                <a:latin typeface="Nanum Gothic"/>
                <a:ea typeface="Nanum Gothic"/>
                <a:cs typeface="Nanum Gothic"/>
                <a:sym typeface="Nanum Gothic"/>
              </a:rPr>
              <a:t>실시간으로 고객 리뷰를 크롤링하여</a:t>
            </a:r>
            <a:endParaRPr sz="10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marR="0" rtl="0" algn="l">
              <a:lnSpc>
                <a:spcPct val="12864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Nanum Gothic"/>
                <a:ea typeface="Nanum Gothic"/>
                <a:cs typeface="Nanum Gothic"/>
                <a:sym typeface="Nanum Gothic"/>
              </a:rPr>
              <a:t>DB에 적재</a:t>
            </a:r>
            <a:endParaRPr sz="10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92100" lvl="0" marL="457200" marR="0" rtl="0" algn="l">
              <a:lnSpc>
                <a:spcPct val="128649"/>
              </a:lnSpc>
              <a:spcBef>
                <a:spcPts val="0"/>
              </a:spcBef>
              <a:spcAft>
                <a:spcPts val="0"/>
              </a:spcAft>
              <a:buSzPts val="1000"/>
              <a:buFont typeface="Nanum Gothic"/>
              <a:buChar char="-"/>
            </a:pPr>
            <a:r>
              <a:rPr lang="ko" sz="1000">
                <a:latin typeface="Nanum Gothic"/>
                <a:ea typeface="Nanum Gothic"/>
                <a:cs typeface="Nanum Gothic"/>
                <a:sym typeface="Nanum Gothic"/>
              </a:rPr>
              <a:t>성과가 가장 좋은 KoBERT 모델을 이용하여 실시간으로 리뷰를 감성 분석</a:t>
            </a:r>
            <a:endParaRPr sz="10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546" name="Google Shape;546;p53"/>
          <p:cNvPicPr preferRelativeResize="0"/>
          <p:nvPr/>
        </p:nvPicPr>
        <p:blipFill rotWithShape="1">
          <a:blip r:embed="rId3">
            <a:alphaModFix amt="50000"/>
          </a:blip>
          <a:srcRect b="0" l="0" r="0" t="0"/>
          <a:stretch/>
        </p:blipFill>
        <p:spPr>
          <a:xfrm rot="10800000">
            <a:off x="-76200" y="577850"/>
            <a:ext cx="9296400" cy="50800"/>
          </a:xfrm>
          <a:prstGeom prst="rect">
            <a:avLst/>
          </a:prstGeom>
          <a:noFill/>
          <a:ln>
            <a:noFill/>
          </a:ln>
        </p:spPr>
      </p:pic>
      <p:sp>
        <p:nvSpPr>
          <p:cNvPr id="547" name="Google Shape;547;p53"/>
          <p:cNvSpPr/>
          <p:nvPr/>
        </p:nvSpPr>
        <p:spPr>
          <a:xfrm>
            <a:off x="4654525" y="2889525"/>
            <a:ext cx="3232200" cy="1625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dir="2700000" dist="25043">
              <a:srgbClr val="000000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8" name="Google Shape;548;p53"/>
          <p:cNvSpPr txBox="1"/>
          <p:nvPr/>
        </p:nvSpPr>
        <p:spPr>
          <a:xfrm>
            <a:off x="4893600" y="3155950"/>
            <a:ext cx="2787900" cy="20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864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latin typeface="Nanum Gothic"/>
                <a:ea typeface="Nanum Gothic"/>
                <a:cs typeface="Nanum Gothic"/>
                <a:sym typeface="Nanum Gothic"/>
              </a:rPr>
              <a:t>대시보드 구축</a:t>
            </a:r>
            <a:endParaRPr b="1" sz="7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49" name="Google Shape;549;p53"/>
          <p:cNvSpPr txBox="1"/>
          <p:nvPr/>
        </p:nvSpPr>
        <p:spPr>
          <a:xfrm>
            <a:off x="4893600" y="3511550"/>
            <a:ext cx="2779200" cy="77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292100" lvl="0" marL="457200" marR="0" rtl="0" algn="l">
              <a:lnSpc>
                <a:spcPct val="128649"/>
              </a:lnSpc>
              <a:spcBef>
                <a:spcPts val="0"/>
              </a:spcBef>
              <a:spcAft>
                <a:spcPts val="0"/>
              </a:spcAft>
              <a:buSzPts val="1000"/>
              <a:buFont typeface="Nanum Gothic"/>
              <a:buChar char="-"/>
            </a:pPr>
            <a:r>
              <a:rPr lang="ko" sz="1000">
                <a:latin typeface="Nanum Gothic"/>
                <a:ea typeface="Nanum Gothic"/>
                <a:cs typeface="Nanum Gothic"/>
                <a:sym typeface="Nanum Gothic"/>
              </a:rPr>
              <a:t>고객 리뷰를 실시간으로 감성 분석, 토픽별 구분</a:t>
            </a:r>
            <a:endParaRPr sz="10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92100" lvl="0" marL="457200" marR="0" rtl="0" algn="l">
              <a:lnSpc>
                <a:spcPct val="128649"/>
              </a:lnSpc>
              <a:spcBef>
                <a:spcPts val="0"/>
              </a:spcBef>
              <a:spcAft>
                <a:spcPts val="0"/>
              </a:spcAft>
              <a:buSzPts val="1000"/>
              <a:buFont typeface="Nanum Gothic"/>
              <a:buChar char="-"/>
            </a:pPr>
            <a:r>
              <a:rPr lang="ko" sz="1000">
                <a:latin typeface="Nanum Gothic"/>
                <a:ea typeface="Nanum Gothic"/>
                <a:cs typeface="Nanum Gothic"/>
                <a:sym typeface="Nanum Gothic"/>
              </a:rPr>
              <a:t>대시보드에 즉각 반영 -&gt; 시각화</a:t>
            </a:r>
            <a:endParaRPr sz="1000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5F5"/>
        </a:solid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7"/>
          <p:cNvPicPr preferRelativeResize="0"/>
          <p:nvPr/>
        </p:nvPicPr>
        <p:blipFill rotWithShape="1">
          <a:blip r:embed="rId3">
            <a:alphaModFix amt="50000"/>
          </a:blip>
          <a:srcRect b="0" l="0" r="0" t="0"/>
          <a:stretch/>
        </p:blipFill>
        <p:spPr>
          <a:xfrm rot="10800000">
            <a:off x="-247650" y="565150"/>
            <a:ext cx="9639300" cy="50800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7"/>
          <p:cNvSpPr txBox="1"/>
          <p:nvPr/>
        </p:nvSpPr>
        <p:spPr>
          <a:xfrm>
            <a:off x="3962400" y="920750"/>
            <a:ext cx="1219200" cy="116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20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ko" sz="5900" u="none" cap="none" strike="noStrike">
                <a:solidFill>
                  <a:srgbClr val="000000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01</a:t>
            </a:r>
            <a:endParaRPr sz="700"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154" name="Google Shape;154;p27"/>
          <p:cNvSpPr txBox="1"/>
          <p:nvPr/>
        </p:nvSpPr>
        <p:spPr>
          <a:xfrm>
            <a:off x="552450" y="1962150"/>
            <a:ext cx="8045450" cy="116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20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4500">
                <a:latin typeface="NanumGothicExtraBold"/>
                <a:ea typeface="NanumGothicExtraBold"/>
                <a:cs typeface="NanumGothicExtraBold"/>
                <a:sym typeface="NanumGothicExtraBold"/>
              </a:rPr>
              <a:t>데이터 수집 및 전처리</a:t>
            </a:r>
            <a:endParaRPr sz="4500"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pic>
        <p:nvPicPr>
          <p:cNvPr id="155" name="Google Shape;155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69950" y="3327400"/>
            <a:ext cx="7416800" cy="1079500"/>
          </a:xfrm>
          <a:prstGeom prst="rect">
            <a:avLst/>
          </a:prstGeom>
          <a:noFill/>
          <a:ln>
            <a:noFill/>
          </a:ln>
          <a:effectLst>
            <a:outerShdw dir="1800000" dist="33156">
              <a:srgbClr val="000000"/>
            </a:outerShdw>
          </a:effectLst>
        </p:spPr>
      </p:pic>
      <p:sp>
        <p:nvSpPr>
          <p:cNvPr id="156" name="Google Shape;156;p27"/>
          <p:cNvSpPr txBox="1"/>
          <p:nvPr/>
        </p:nvSpPr>
        <p:spPr>
          <a:xfrm>
            <a:off x="3492500" y="3651250"/>
            <a:ext cx="40359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3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latin typeface="Nanum Gothic"/>
                <a:ea typeface="Nanum Gothic"/>
                <a:cs typeface="Nanum Gothic"/>
                <a:sym typeface="Nanum Gothic"/>
              </a:rPr>
              <a:t>데이터 수집, 데이터 전처리, 형태소 분석, 불용어 처리</a:t>
            </a:r>
            <a:endParaRPr b="1" sz="7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57" name="Google Shape;157;p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834425" y="3775075"/>
            <a:ext cx="171450" cy="184150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7"/>
          <p:cNvSpPr txBox="1"/>
          <p:nvPr/>
        </p:nvSpPr>
        <p:spPr>
          <a:xfrm>
            <a:off x="2057400" y="3781450"/>
            <a:ext cx="11937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latin typeface="Nanum Gothic"/>
                <a:ea typeface="Nanum Gothic"/>
                <a:cs typeface="Nanum Gothic"/>
                <a:sym typeface="Nanum Gothic"/>
              </a:rPr>
              <a:t>세부 내용</a:t>
            </a:r>
            <a:endParaRPr b="1" sz="1300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5F5"/>
        </a:solidFill>
      </p:bgPr>
    </p:bg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4" name="Google Shape;554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83625" y="1933275"/>
            <a:ext cx="4904601" cy="154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5" name="Google Shape;555;p54"/>
          <p:cNvPicPr preferRelativeResize="0"/>
          <p:nvPr/>
        </p:nvPicPr>
        <p:blipFill rotWithShape="1">
          <a:blip r:embed="rId4">
            <a:alphaModFix amt="50000"/>
          </a:blip>
          <a:srcRect b="0" l="0" r="0" t="0"/>
          <a:stretch/>
        </p:blipFill>
        <p:spPr>
          <a:xfrm rot="10800000">
            <a:off x="-76200" y="577850"/>
            <a:ext cx="9296400" cy="50800"/>
          </a:xfrm>
          <a:prstGeom prst="rect">
            <a:avLst/>
          </a:prstGeom>
          <a:noFill/>
          <a:ln>
            <a:noFill/>
          </a:ln>
        </p:spPr>
      </p:pic>
      <p:sp>
        <p:nvSpPr>
          <p:cNvPr id="556" name="Google Shape;556;p54"/>
          <p:cNvSpPr txBox="1"/>
          <p:nvPr/>
        </p:nvSpPr>
        <p:spPr>
          <a:xfrm>
            <a:off x="2590800" y="1630925"/>
            <a:ext cx="3956100" cy="20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877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5900">
                <a:latin typeface="NanumGothicExtraBold"/>
                <a:ea typeface="NanumGothicExtraBold"/>
                <a:cs typeface="NanumGothicExtraBold"/>
                <a:sym typeface="NanumGothicExtraBold"/>
              </a:rPr>
              <a:t>감사합니다</a:t>
            </a:r>
            <a:endParaRPr sz="700"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5F5"/>
        </a:solid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800000">
            <a:off x="4933950" y="2432050"/>
            <a:ext cx="844550" cy="5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800000">
            <a:off x="5651500" y="3448050"/>
            <a:ext cx="844550" cy="5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10800000">
            <a:off x="2647950" y="3448050"/>
            <a:ext cx="844550" cy="5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784600" y="1676400"/>
            <a:ext cx="1568450" cy="1568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079750" y="2717800"/>
            <a:ext cx="1568450" cy="1568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495800" y="2717800"/>
            <a:ext cx="1568450" cy="1568450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8"/>
          <p:cNvSpPr txBox="1"/>
          <p:nvPr/>
        </p:nvSpPr>
        <p:spPr>
          <a:xfrm>
            <a:off x="5892800" y="2340300"/>
            <a:ext cx="1816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42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latin typeface="Nanum Gothic"/>
                <a:ea typeface="Nanum Gothic"/>
                <a:cs typeface="Nanum Gothic"/>
                <a:sym typeface="Nanum Gothic"/>
              </a:rPr>
              <a:t>2020/01/01~2024/08/25</a:t>
            </a:r>
            <a:endParaRPr b="1" sz="12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70" name="Google Shape;170;p28"/>
          <p:cNvSpPr txBox="1"/>
          <p:nvPr/>
        </p:nvSpPr>
        <p:spPr>
          <a:xfrm>
            <a:off x="6451600" y="2807850"/>
            <a:ext cx="2773200" cy="17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anum Gothic"/>
              <a:buChar char="●"/>
            </a:pPr>
            <a:r>
              <a:rPr b="1" lang="ko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content(리뷰)</a:t>
            </a:r>
            <a:endParaRPr b="1" sz="1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anum Gothic"/>
              <a:buChar char="●"/>
            </a:pPr>
            <a:r>
              <a:rPr b="1" lang="ko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score(평점)</a:t>
            </a:r>
            <a:endParaRPr b="1" sz="1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anum Gothic"/>
              <a:buChar char="●"/>
            </a:pPr>
            <a:r>
              <a:rPr b="1" lang="ko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thumbsUpCount(리뷰 공감 수)</a:t>
            </a:r>
            <a:endParaRPr b="1" sz="1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anum Gothic"/>
              <a:buChar char="●"/>
            </a:pPr>
            <a:r>
              <a:rPr b="1" lang="ko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at(날짜)</a:t>
            </a:r>
            <a:endParaRPr b="1" sz="1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anum Gothic"/>
              <a:buChar char="●"/>
            </a:pPr>
            <a:r>
              <a:rPr b="1" lang="ko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appVersion</a:t>
            </a:r>
            <a:endParaRPr b="1" sz="1200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429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71" name="Google Shape;171;p28"/>
          <p:cNvSpPr txBox="1"/>
          <p:nvPr/>
        </p:nvSpPr>
        <p:spPr>
          <a:xfrm>
            <a:off x="590550" y="3302000"/>
            <a:ext cx="19368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42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latin typeface="Nanum Gothic"/>
                <a:ea typeface="Nanum Gothic"/>
                <a:cs typeface="Nanum Gothic"/>
                <a:sym typeface="Nanum Gothic"/>
              </a:rPr>
              <a:t>google playstore</a:t>
            </a:r>
            <a:endParaRPr b="1" sz="12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72" name="Google Shape;172;p28"/>
          <p:cNvSpPr txBox="1"/>
          <p:nvPr/>
        </p:nvSpPr>
        <p:spPr>
          <a:xfrm>
            <a:off x="4146550" y="2425700"/>
            <a:ext cx="8508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2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기간</a:t>
            </a:r>
            <a:endParaRPr sz="7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73" name="Google Shape;173;p28"/>
          <p:cNvSpPr txBox="1"/>
          <p:nvPr/>
        </p:nvSpPr>
        <p:spPr>
          <a:xfrm>
            <a:off x="4324350" y="2190750"/>
            <a:ext cx="495300" cy="26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03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" sz="1500" u="none" cap="none" strike="noStrike">
                <a:solidFill>
                  <a:srgbClr val="00DB72"/>
                </a:solidFill>
                <a:latin typeface="Nanum Gothic"/>
                <a:ea typeface="Nanum Gothic"/>
                <a:cs typeface="Nanum Gothic"/>
                <a:sym typeface="Nanum Gothic"/>
              </a:rPr>
              <a:t>01</a:t>
            </a:r>
            <a:endParaRPr sz="7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74" name="Google Shape;174;p28"/>
          <p:cNvSpPr txBox="1"/>
          <p:nvPr/>
        </p:nvSpPr>
        <p:spPr>
          <a:xfrm>
            <a:off x="3435350" y="3486150"/>
            <a:ext cx="8508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2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출처</a:t>
            </a:r>
            <a:endParaRPr sz="7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75" name="Google Shape;175;p28"/>
          <p:cNvSpPr txBox="1"/>
          <p:nvPr/>
        </p:nvSpPr>
        <p:spPr>
          <a:xfrm>
            <a:off x="3613150" y="3251200"/>
            <a:ext cx="495300" cy="26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03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" sz="1500" u="none" cap="none" strike="noStrike">
                <a:solidFill>
                  <a:srgbClr val="00DB72"/>
                </a:solidFill>
                <a:latin typeface="Nanum Gothic"/>
                <a:ea typeface="Nanum Gothic"/>
                <a:cs typeface="Nanum Gothic"/>
                <a:sym typeface="Nanum Gothic"/>
              </a:rPr>
              <a:t>02</a:t>
            </a:r>
            <a:endParaRPr sz="7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76" name="Google Shape;176;p28"/>
          <p:cNvSpPr txBox="1"/>
          <p:nvPr/>
        </p:nvSpPr>
        <p:spPr>
          <a:xfrm>
            <a:off x="4857750" y="3486150"/>
            <a:ext cx="8508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2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피쳐</a:t>
            </a:r>
            <a:endParaRPr sz="7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77" name="Google Shape;177;p28"/>
          <p:cNvSpPr txBox="1"/>
          <p:nvPr/>
        </p:nvSpPr>
        <p:spPr>
          <a:xfrm>
            <a:off x="5035550" y="3251200"/>
            <a:ext cx="495300" cy="26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03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" sz="1500" u="none" cap="none" strike="noStrike">
                <a:solidFill>
                  <a:srgbClr val="00DB72"/>
                </a:solidFill>
                <a:latin typeface="Nanum Gothic"/>
                <a:ea typeface="Nanum Gothic"/>
                <a:cs typeface="Nanum Gothic"/>
                <a:sym typeface="Nanum Gothic"/>
              </a:rPr>
              <a:t>03</a:t>
            </a:r>
            <a:endParaRPr sz="7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78" name="Google Shape;178;p28"/>
          <p:cNvPicPr preferRelativeResize="0"/>
          <p:nvPr/>
        </p:nvPicPr>
        <p:blipFill rotWithShape="1">
          <a:blip r:embed="rId6">
            <a:alphaModFix amt="50000"/>
          </a:blip>
          <a:srcRect b="0" l="0" r="0" t="0"/>
          <a:stretch/>
        </p:blipFill>
        <p:spPr>
          <a:xfrm rot="10800000">
            <a:off x="-76200" y="577850"/>
            <a:ext cx="9296400" cy="50800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8"/>
          <p:cNvSpPr txBox="1"/>
          <p:nvPr/>
        </p:nvSpPr>
        <p:spPr>
          <a:xfrm>
            <a:off x="1597050" y="952450"/>
            <a:ext cx="5949900" cy="65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864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3500">
                <a:solidFill>
                  <a:schemeClr val="dk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데이터 수집</a:t>
            </a:r>
            <a:endParaRPr sz="700">
              <a:solidFill>
                <a:schemeClr val="dk1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180" name="Google Shape;180;p28"/>
          <p:cNvSpPr txBox="1"/>
          <p:nvPr/>
        </p:nvSpPr>
        <p:spPr>
          <a:xfrm>
            <a:off x="3996925" y="6198700"/>
            <a:ext cx="5163000" cy="21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Char char="●"/>
            </a:pPr>
            <a:r>
              <a:rPr lang="ko" sz="1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content(리뷰)</a:t>
            </a:r>
            <a:endParaRPr sz="16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Char char="●"/>
            </a:pPr>
            <a:r>
              <a:rPr lang="ko" sz="1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score(평점)</a:t>
            </a:r>
            <a:endParaRPr sz="16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Char char="●"/>
            </a:pPr>
            <a:r>
              <a:rPr lang="ko" sz="1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thumbsUpCount(도움이 되었는지에 대한)</a:t>
            </a:r>
            <a:endParaRPr sz="16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Char char="●"/>
            </a:pPr>
            <a:r>
              <a:rPr lang="ko" sz="1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at(날짜)</a:t>
            </a:r>
            <a:endParaRPr sz="16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Char char="●"/>
            </a:pPr>
            <a:r>
              <a:rPr lang="ko" sz="1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appVersion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5F5"/>
        </a:solidFill>
      </p:bgPr>
    </p:bg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4400" y="2841350"/>
            <a:ext cx="8815048" cy="2114550"/>
          </a:xfrm>
          <a:prstGeom prst="rect">
            <a:avLst/>
          </a:prstGeom>
          <a:noFill/>
          <a:ln>
            <a:noFill/>
          </a:ln>
          <a:effectLst>
            <a:outerShdw dir="1800000" dist="32536">
              <a:srgbClr val="000000"/>
            </a:outerShdw>
          </a:effectLst>
        </p:spPr>
      </p:pic>
      <p:pic>
        <p:nvPicPr>
          <p:cNvPr id="186" name="Google Shape;186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2150" y="2739757"/>
            <a:ext cx="1416050" cy="23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2300" y="2708007"/>
            <a:ext cx="304800" cy="254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9"/>
          <p:cNvSpPr txBox="1"/>
          <p:nvPr/>
        </p:nvSpPr>
        <p:spPr>
          <a:xfrm>
            <a:off x="914400" y="2765157"/>
            <a:ext cx="11685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03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예문</a:t>
            </a:r>
            <a:endParaRPr sz="700"/>
          </a:p>
        </p:txBody>
      </p:sp>
      <p:pic>
        <p:nvPicPr>
          <p:cNvPr id="189" name="Google Shape;189;p29"/>
          <p:cNvPicPr preferRelativeResize="0"/>
          <p:nvPr/>
        </p:nvPicPr>
        <p:blipFill rotWithShape="1">
          <a:blip r:embed="rId6">
            <a:alphaModFix amt="50000"/>
          </a:blip>
          <a:srcRect b="0" l="0" r="0" t="0"/>
          <a:stretch/>
        </p:blipFill>
        <p:spPr>
          <a:xfrm rot="10800000">
            <a:off x="-76200" y="577850"/>
            <a:ext cx="9296400" cy="50800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9"/>
          <p:cNvSpPr txBox="1"/>
          <p:nvPr/>
        </p:nvSpPr>
        <p:spPr>
          <a:xfrm>
            <a:off x="1012825" y="710725"/>
            <a:ext cx="71184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3500">
                <a:solidFill>
                  <a:schemeClr val="dk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데이터 전처리</a:t>
            </a:r>
            <a:endParaRPr sz="2000"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191" name="Google Shape;191;p29"/>
          <p:cNvSpPr txBox="1"/>
          <p:nvPr/>
        </p:nvSpPr>
        <p:spPr>
          <a:xfrm>
            <a:off x="1740575" y="1368213"/>
            <a:ext cx="5745600" cy="123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304800" lvl="0" marL="45720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anum Gothic"/>
              <a:buChar char="●"/>
            </a:pPr>
            <a:r>
              <a:rPr lang="ko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1차 전처리 : 결측치 제거, 영어 소문자로 통일, 이모지 &amp; 특수문자 삭제</a:t>
            </a:r>
            <a:endParaRPr sz="1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04800" lvl="0" marL="4572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anum Gothic"/>
              <a:buChar char="●"/>
            </a:pPr>
            <a:r>
              <a:rPr lang="ko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2차 전처리 : 맞춤법 + 띄어쓰기 교정</a:t>
            </a:r>
            <a:endParaRPr sz="1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04800" lvl="1" marL="9144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anum Gothic"/>
              <a:buChar char="○"/>
            </a:pPr>
            <a:r>
              <a:rPr lang="ko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py-hanspell: 네이버 맞춤법 검사 API를 활용하여 맞춤법 검사</a:t>
            </a:r>
            <a:endParaRPr sz="1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04800" lvl="1" marL="9144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anum Gothic"/>
              <a:buChar char="○"/>
            </a:pPr>
            <a:r>
              <a:rPr lang="ko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PyKoSpacing: 띄어쓰기 조정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29"/>
          <p:cNvSpPr txBox="1"/>
          <p:nvPr/>
        </p:nvSpPr>
        <p:spPr>
          <a:xfrm>
            <a:off x="310950" y="3431243"/>
            <a:ext cx="23754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1차 전처리 후 원문</a:t>
            </a:r>
            <a:endParaRPr b="1" sz="1800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도움많이되요 설명도 어렵지않고 딱이에요</a:t>
            </a:r>
            <a:endParaRPr sz="1800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93" name="Google Shape;193;p29"/>
          <p:cNvSpPr txBox="1"/>
          <p:nvPr/>
        </p:nvSpPr>
        <p:spPr>
          <a:xfrm>
            <a:off x="3299813" y="3403668"/>
            <a:ext cx="2627100" cy="101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맞춤법 교정</a:t>
            </a:r>
            <a:endParaRPr b="1" sz="1800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도움 많이 </a:t>
            </a:r>
            <a:r>
              <a:rPr lang="ko" sz="1800">
                <a:solidFill>
                  <a:srgbClr val="FF0000"/>
                </a:solidFill>
                <a:latin typeface="Nanum Gothic"/>
                <a:ea typeface="Nanum Gothic"/>
                <a:cs typeface="Nanum Gothic"/>
                <a:sym typeface="Nanum Gothic"/>
              </a:rPr>
              <a:t>돼</a:t>
            </a:r>
            <a:r>
              <a:rPr lang="ko" sz="180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요 설명도 어렵지 않고 딱이에요</a:t>
            </a:r>
            <a:endParaRPr sz="1800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94" name="Google Shape;194;p29"/>
          <p:cNvSpPr txBox="1"/>
          <p:nvPr/>
        </p:nvSpPr>
        <p:spPr>
          <a:xfrm>
            <a:off x="6412750" y="3403668"/>
            <a:ext cx="2576700" cy="101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띄어쓰기 추가 교정</a:t>
            </a:r>
            <a:endParaRPr b="1" sz="1800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도움 많이 돼 요 설명도 어렵지 않고 딱이에요</a:t>
            </a:r>
            <a:endParaRPr sz="1800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195" name="Google Shape;195;p29"/>
          <p:cNvCxnSpPr/>
          <p:nvPr/>
        </p:nvCxnSpPr>
        <p:spPr>
          <a:xfrm>
            <a:off x="5859250" y="3912018"/>
            <a:ext cx="553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6" name="Google Shape;196;p29"/>
          <p:cNvCxnSpPr/>
          <p:nvPr/>
        </p:nvCxnSpPr>
        <p:spPr>
          <a:xfrm>
            <a:off x="2536288" y="3912018"/>
            <a:ext cx="553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7" name="Google Shape;197;p29"/>
          <p:cNvSpPr txBox="1"/>
          <p:nvPr/>
        </p:nvSpPr>
        <p:spPr>
          <a:xfrm>
            <a:off x="7573839" y="3732893"/>
            <a:ext cx="374100" cy="4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200">
                <a:solidFill>
                  <a:srgbClr val="FF0000"/>
                </a:solidFill>
              </a:rPr>
              <a:t>✓</a:t>
            </a:r>
            <a:endParaRPr sz="2200">
              <a:solidFill>
                <a:srgbClr val="FF0000"/>
              </a:solidFill>
            </a:endParaRPr>
          </a:p>
        </p:txBody>
      </p:sp>
      <p:sp>
        <p:nvSpPr>
          <p:cNvPr id="198" name="Google Shape;198;p29"/>
          <p:cNvSpPr txBox="1"/>
          <p:nvPr/>
        </p:nvSpPr>
        <p:spPr>
          <a:xfrm>
            <a:off x="3686275" y="3732893"/>
            <a:ext cx="374100" cy="4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200">
                <a:solidFill>
                  <a:srgbClr val="FF0000"/>
                </a:solidFill>
              </a:rPr>
              <a:t>✓</a:t>
            </a:r>
            <a:endParaRPr sz="2200">
              <a:solidFill>
                <a:srgbClr val="FF0000"/>
              </a:solidFill>
            </a:endParaRPr>
          </a:p>
        </p:txBody>
      </p:sp>
      <p:sp>
        <p:nvSpPr>
          <p:cNvPr id="199" name="Google Shape;199;p29"/>
          <p:cNvSpPr txBox="1"/>
          <p:nvPr/>
        </p:nvSpPr>
        <p:spPr>
          <a:xfrm>
            <a:off x="4180900" y="3732893"/>
            <a:ext cx="374100" cy="4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200">
                <a:solidFill>
                  <a:srgbClr val="FF0000"/>
                </a:solidFill>
              </a:rPr>
              <a:t>✓</a:t>
            </a:r>
            <a:endParaRPr sz="2200">
              <a:solidFill>
                <a:srgbClr val="FF0000"/>
              </a:solidFill>
            </a:endParaRPr>
          </a:p>
        </p:txBody>
      </p:sp>
      <p:sp>
        <p:nvSpPr>
          <p:cNvPr id="200" name="Google Shape;200;p29"/>
          <p:cNvSpPr txBox="1"/>
          <p:nvPr/>
        </p:nvSpPr>
        <p:spPr>
          <a:xfrm>
            <a:off x="3900433" y="4047668"/>
            <a:ext cx="374100" cy="4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200">
                <a:solidFill>
                  <a:srgbClr val="FF0000"/>
                </a:solidFill>
              </a:rPr>
              <a:t>✓</a:t>
            </a:r>
            <a:endParaRPr sz="22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5F5"/>
        </a:solidFill>
      </p:bgPr>
    </p:bg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0"/>
          <p:cNvSpPr txBox="1"/>
          <p:nvPr/>
        </p:nvSpPr>
        <p:spPr>
          <a:xfrm>
            <a:off x="5105350" y="1149350"/>
            <a:ext cx="3788700" cy="5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877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3400">
                <a:latin typeface="NanumGothicExtraBold"/>
                <a:ea typeface="NanumGothicExtraBold"/>
                <a:cs typeface="NanumGothicExtraBold"/>
                <a:sym typeface="NanumGothicExtraBold"/>
              </a:rPr>
              <a:t>형태소 분석기 선택</a:t>
            </a:r>
            <a:endParaRPr sz="900"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pic>
        <p:nvPicPr>
          <p:cNvPr id="206" name="Google Shape;206;p30"/>
          <p:cNvPicPr preferRelativeResize="0"/>
          <p:nvPr/>
        </p:nvPicPr>
        <p:blipFill rotWithShape="1">
          <a:blip r:embed="rId3">
            <a:alphaModFix amt="50000"/>
          </a:blip>
          <a:srcRect b="0" l="0" r="0" t="0"/>
          <a:stretch/>
        </p:blipFill>
        <p:spPr>
          <a:xfrm rot="10800000">
            <a:off x="-76200" y="577850"/>
            <a:ext cx="9296400" cy="5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30"/>
          <p:cNvPicPr preferRelativeResize="0"/>
          <p:nvPr/>
        </p:nvPicPr>
        <p:blipFill rotWithShape="1">
          <a:blip r:embed="rId4">
            <a:alphaModFix/>
          </a:blip>
          <a:srcRect b="0" l="0" r="35926" t="0"/>
          <a:stretch/>
        </p:blipFill>
        <p:spPr>
          <a:xfrm>
            <a:off x="622300" y="1149350"/>
            <a:ext cx="3137337" cy="3523574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30"/>
          <p:cNvSpPr txBox="1"/>
          <p:nvPr>
            <p:ph idx="4294967295" type="body"/>
          </p:nvPr>
        </p:nvSpPr>
        <p:spPr>
          <a:xfrm>
            <a:off x="4997550" y="1746350"/>
            <a:ext cx="4203600" cy="3416400"/>
          </a:xfrm>
          <a:prstGeom prst="rect">
            <a:avLst/>
          </a:prstGeom>
        </p:spPr>
        <p:txBody>
          <a:bodyPr anchorCtr="0" anchor="t" bIns="22850" lIns="45725" spcFirstLastPara="1" rIns="45725" wrap="square" tIns="2285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36550" lvl="0" marL="4572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Nanum Gothic"/>
              <a:buAutoNum type="arabicPeriod"/>
            </a:pPr>
            <a:r>
              <a:rPr b="1" lang="ko" sz="17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okt</a:t>
            </a:r>
            <a:endParaRPr b="1" sz="17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365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Nanum Gothic"/>
              <a:buChar char="-"/>
            </a:pPr>
            <a:r>
              <a:rPr lang="ko" sz="17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단어</a:t>
            </a:r>
            <a:r>
              <a:rPr lang="ko" sz="1700">
                <a:latin typeface="Nanum Gothic"/>
                <a:ea typeface="Nanum Gothic"/>
                <a:cs typeface="Nanum Gothic"/>
                <a:sym typeface="Nanum Gothic"/>
              </a:rPr>
              <a:t>를</a:t>
            </a:r>
            <a:r>
              <a:rPr lang="ko" sz="17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덩어리로 크게 끊어</a:t>
            </a:r>
            <a:r>
              <a:rPr lang="ko" sz="1700">
                <a:latin typeface="Nanum Gothic"/>
                <a:ea typeface="Nanum Gothic"/>
                <a:cs typeface="Nanum Gothic"/>
                <a:sym typeface="Nanum Gothic"/>
              </a:rPr>
              <a:t>줌</a:t>
            </a:r>
            <a:endParaRPr sz="17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36550" lvl="0" marL="4572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Nanum Gothic"/>
              <a:buAutoNum type="arabicPeriod"/>
            </a:pPr>
            <a:r>
              <a:rPr b="1" lang="ko" sz="17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bareun (</a:t>
            </a:r>
            <a:r>
              <a:rPr b="1" lang="ko" sz="1700">
                <a:latin typeface="Nanum Gothic"/>
                <a:ea typeface="Nanum Gothic"/>
                <a:cs typeface="Nanum Gothic"/>
                <a:sym typeface="Nanum Gothic"/>
              </a:rPr>
              <a:t>바른)</a:t>
            </a:r>
            <a:endParaRPr b="1" sz="17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365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Nanum Gothic"/>
              <a:buChar char="-"/>
            </a:pPr>
            <a:r>
              <a:rPr lang="ko" sz="17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형태소 단위로 비교적으로 잘 끊어줌</a:t>
            </a:r>
            <a:endParaRPr sz="17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ko" sz="17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⇒</a:t>
            </a:r>
            <a:r>
              <a:rPr lang="ko" sz="1700"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endParaRPr sz="17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09" name="Google Shape;209;p30"/>
          <p:cNvSpPr/>
          <p:nvPr/>
        </p:nvSpPr>
        <p:spPr>
          <a:xfrm>
            <a:off x="5435475" y="3768425"/>
            <a:ext cx="2856300" cy="904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dir="2700000" dist="25043">
              <a:srgbClr val="000000"/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형태소 분석을 더 세밀하게 하는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bareun 형태소 분석기가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한국어에 더욱 적합할 것이라 판단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5F5"/>
        </a:solidFill>
      </p:bgPr>
    </p:bg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p31"/>
          <p:cNvPicPr preferRelativeResize="0"/>
          <p:nvPr/>
        </p:nvPicPr>
        <p:blipFill rotWithShape="1">
          <a:blip r:embed="rId3">
            <a:alphaModFix amt="50000"/>
          </a:blip>
          <a:srcRect b="0" l="0" r="0" t="0"/>
          <a:stretch/>
        </p:blipFill>
        <p:spPr>
          <a:xfrm rot="10800000">
            <a:off x="-171450" y="577850"/>
            <a:ext cx="9486900" cy="5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9450" y="3314700"/>
            <a:ext cx="7416800" cy="1212850"/>
          </a:xfrm>
          <a:prstGeom prst="rect">
            <a:avLst/>
          </a:prstGeom>
          <a:noFill/>
          <a:ln>
            <a:noFill/>
          </a:ln>
          <a:effectLst>
            <a:outerShdw dir="1800000" dist="37364">
              <a:srgbClr val="000000"/>
            </a:outerShdw>
          </a:effectLst>
        </p:spPr>
      </p:pic>
      <p:sp>
        <p:nvSpPr>
          <p:cNvPr id="216" name="Google Shape;216;p31"/>
          <p:cNvSpPr txBox="1"/>
          <p:nvPr/>
        </p:nvSpPr>
        <p:spPr>
          <a:xfrm>
            <a:off x="800100" y="3771900"/>
            <a:ext cx="71835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3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관형사 (‘이’, ‘그’, ‘저’), 조사 ('을’, ‘를', '가'), 어미 ('-다', '-요') 제거</a:t>
            </a:r>
            <a:endParaRPr sz="13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3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'어플', ‘영어’, ‘앱’ 등 분석에 영향을 주지 않는 단어 제거</a:t>
            </a:r>
            <a:endParaRPr sz="13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17" name="Google Shape;217;p31"/>
          <p:cNvSpPr txBox="1"/>
          <p:nvPr/>
        </p:nvSpPr>
        <p:spPr>
          <a:xfrm>
            <a:off x="1018075" y="1191138"/>
            <a:ext cx="4343400" cy="81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877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3500">
                <a:latin typeface="NanumGothicExtraBold"/>
                <a:ea typeface="NanumGothicExtraBold"/>
                <a:cs typeface="NanumGothicExtraBold"/>
                <a:sym typeface="NanumGothicExtraBold"/>
              </a:rPr>
              <a:t>불용어 처리</a:t>
            </a:r>
            <a:endParaRPr sz="3500"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pic>
        <p:nvPicPr>
          <p:cNvPr id="218" name="Google Shape;218;p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914307" y="1337584"/>
            <a:ext cx="222250" cy="222250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31"/>
          <p:cNvSpPr txBox="1"/>
          <p:nvPr/>
        </p:nvSpPr>
        <p:spPr>
          <a:xfrm>
            <a:off x="4920657" y="1382034"/>
            <a:ext cx="216000" cy="14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702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sz="700"/>
          </a:p>
        </p:txBody>
      </p:sp>
      <p:sp>
        <p:nvSpPr>
          <p:cNvPr id="220" name="Google Shape;220;p31"/>
          <p:cNvSpPr txBox="1"/>
          <p:nvPr/>
        </p:nvSpPr>
        <p:spPr>
          <a:xfrm>
            <a:off x="5244785" y="1409240"/>
            <a:ext cx="2705100" cy="22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관형사, 조사, 어미 등과 같은 품사 제거</a:t>
            </a:r>
            <a:endParaRPr sz="1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203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21" name="Google Shape;221;p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914307" y="1788434"/>
            <a:ext cx="222250" cy="22225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31"/>
          <p:cNvSpPr txBox="1"/>
          <p:nvPr/>
        </p:nvSpPr>
        <p:spPr>
          <a:xfrm>
            <a:off x="4920657" y="1832884"/>
            <a:ext cx="216000" cy="14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702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sz="700"/>
          </a:p>
        </p:txBody>
      </p:sp>
      <p:sp>
        <p:nvSpPr>
          <p:cNvPr id="223" name="Google Shape;223;p31"/>
          <p:cNvSpPr txBox="1"/>
          <p:nvPr/>
        </p:nvSpPr>
        <p:spPr>
          <a:xfrm>
            <a:off x="5231807" y="1862384"/>
            <a:ext cx="3089100" cy="37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영어 학습 어플리케이션 특성상 자주 언급되지만 분석에 영향 주지 않는 단어 제거</a:t>
            </a:r>
            <a:endParaRPr sz="1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244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24" name="Google Shape;224;p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914307" y="2448834"/>
            <a:ext cx="222250" cy="222250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31"/>
          <p:cNvSpPr txBox="1"/>
          <p:nvPr/>
        </p:nvSpPr>
        <p:spPr>
          <a:xfrm>
            <a:off x="4920657" y="2493284"/>
            <a:ext cx="216000" cy="14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702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sz="700"/>
          </a:p>
        </p:txBody>
      </p:sp>
      <p:sp>
        <p:nvSpPr>
          <p:cNvPr id="226" name="Google Shape;226;p31"/>
          <p:cNvSpPr txBox="1"/>
          <p:nvPr/>
        </p:nvSpPr>
        <p:spPr>
          <a:xfrm>
            <a:off x="5231807" y="2467884"/>
            <a:ext cx="27051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SzPts val="1100"/>
              <a:buNone/>
            </a:pPr>
            <a:r>
              <a:rPr lang="ko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전체 단어 빈도 수 순서로 나열한 후, </a:t>
            </a:r>
            <a:endParaRPr sz="1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심한 오타나 분석에 필요없는 단어 제거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27" name="Google Shape;227;p3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917700" y="3536950"/>
            <a:ext cx="732106" cy="37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3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244775" y="1555375"/>
            <a:ext cx="1371600" cy="7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3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211211" y="2174680"/>
            <a:ext cx="2136849" cy="76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3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30250" y="3187700"/>
            <a:ext cx="1416050" cy="23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3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660400" y="3155950"/>
            <a:ext cx="304800" cy="254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31"/>
          <p:cNvSpPr txBox="1"/>
          <p:nvPr/>
        </p:nvSpPr>
        <p:spPr>
          <a:xfrm>
            <a:off x="952500" y="3213100"/>
            <a:ext cx="11685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03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Nanum Gothic"/>
                <a:ea typeface="Nanum Gothic"/>
                <a:cs typeface="Nanum Gothic"/>
                <a:sym typeface="Nanum Gothic"/>
              </a:rPr>
              <a:t>예시</a:t>
            </a:r>
            <a:endParaRPr sz="7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33" name="Google Shape;233;p3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529475" y="3582350"/>
            <a:ext cx="520300" cy="303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3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004250" y="3591525"/>
            <a:ext cx="520300" cy="303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3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244773" y="2793950"/>
            <a:ext cx="2479475" cy="76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3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394400" y="3885975"/>
            <a:ext cx="1293875" cy="37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5F5"/>
        </a:solidFill>
      </p:bgPr>
    </p:bg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32"/>
          <p:cNvPicPr preferRelativeResize="0"/>
          <p:nvPr/>
        </p:nvPicPr>
        <p:blipFill rotWithShape="1">
          <a:blip r:embed="rId3">
            <a:alphaModFix amt="50000"/>
          </a:blip>
          <a:srcRect b="0" l="0" r="0" t="0"/>
          <a:stretch/>
        </p:blipFill>
        <p:spPr>
          <a:xfrm rot="10800000">
            <a:off x="-247650" y="565150"/>
            <a:ext cx="9639300" cy="50800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32"/>
          <p:cNvSpPr txBox="1"/>
          <p:nvPr/>
        </p:nvSpPr>
        <p:spPr>
          <a:xfrm>
            <a:off x="3962400" y="920750"/>
            <a:ext cx="1219200" cy="116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20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ko" sz="5900" u="none" cap="none" strike="noStrike">
                <a:solidFill>
                  <a:srgbClr val="000000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0</a:t>
            </a:r>
            <a:r>
              <a:rPr lang="ko" sz="5900">
                <a:latin typeface="NanumGothicExtraBold"/>
                <a:ea typeface="NanumGothicExtraBold"/>
                <a:cs typeface="NanumGothicExtraBold"/>
                <a:sym typeface="NanumGothicExtraBold"/>
              </a:rPr>
              <a:t>2</a:t>
            </a:r>
            <a:endParaRPr sz="5900"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243" name="Google Shape;243;p32"/>
          <p:cNvSpPr txBox="1"/>
          <p:nvPr/>
        </p:nvSpPr>
        <p:spPr>
          <a:xfrm>
            <a:off x="552450" y="1962150"/>
            <a:ext cx="8045400" cy="116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20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4500">
                <a:latin typeface="NanumGothicExtraBold"/>
                <a:ea typeface="NanumGothicExtraBold"/>
                <a:cs typeface="NanumGothicExtraBold"/>
                <a:sym typeface="NanumGothicExtraBold"/>
              </a:rPr>
              <a:t>감정분석</a:t>
            </a:r>
            <a:endParaRPr sz="4500"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pic>
        <p:nvPicPr>
          <p:cNvPr id="244" name="Google Shape;244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69950" y="3327400"/>
            <a:ext cx="7416801" cy="1079500"/>
          </a:xfrm>
          <a:prstGeom prst="rect">
            <a:avLst/>
          </a:prstGeom>
          <a:noFill/>
          <a:ln>
            <a:noFill/>
          </a:ln>
          <a:effectLst>
            <a:outerShdw dir="1800000" dist="33156">
              <a:srgbClr val="000000"/>
            </a:outerShdw>
          </a:effectLst>
        </p:spPr>
      </p:pic>
      <p:sp>
        <p:nvSpPr>
          <p:cNvPr id="245" name="Google Shape;245;p32"/>
          <p:cNvSpPr txBox="1"/>
          <p:nvPr/>
        </p:nvSpPr>
        <p:spPr>
          <a:xfrm>
            <a:off x="3492500" y="3651250"/>
            <a:ext cx="42012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311150" lvl="0" marL="457200" marR="0" rtl="0" algn="l">
              <a:lnSpc>
                <a:spcPct val="12035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anum Gothic"/>
              <a:buChar char="●"/>
            </a:pPr>
            <a:r>
              <a:rPr b="1" lang="ko" sz="13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반지도 학습 설정, Data Split, 데이터 클래스 분포</a:t>
            </a:r>
            <a:endParaRPr b="1" sz="13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1150" lvl="0" marL="457200" marR="0" rtl="0" algn="l">
              <a:lnSpc>
                <a:spcPct val="12035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anum Gothic"/>
              <a:buChar char="●"/>
            </a:pPr>
            <a:r>
              <a:rPr b="1" lang="ko" sz="13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감성사전, TF/IDF, KoBERT</a:t>
            </a:r>
            <a:endParaRPr b="1" sz="13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46" name="Google Shape;246;p3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873250" y="3644900"/>
            <a:ext cx="171450" cy="184150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32"/>
          <p:cNvSpPr txBox="1"/>
          <p:nvPr/>
        </p:nvSpPr>
        <p:spPr>
          <a:xfrm>
            <a:off x="2057400" y="3663950"/>
            <a:ext cx="11937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latin typeface="Nanum Gothic"/>
                <a:ea typeface="Nanum Gothic"/>
                <a:cs typeface="Nanum Gothic"/>
                <a:sym typeface="Nanum Gothic"/>
              </a:rPr>
              <a:t>세부 내용</a:t>
            </a:r>
            <a:endParaRPr b="1" sz="1300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5F5"/>
        </a:solidFill>
      </p:bgPr>
    </p:bg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3"/>
          <p:cNvSpPr txBox="1"/>
          <p:nvPr/>
        </p:nvSpPr>
        <p:spPr>
          <a:xfrm>
            <a:off x="5954275" y="2888150"/>
            <a:ext cx="3733800" cy="51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8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단순히 별점만으로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278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리뷰의 긍정/부정/중립을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2782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구분하기 어려움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53" name="Google Shape;253;p33"/>
          <p:cNvSpPr txBox="1"/>
          <p:nvPr/>
        </p:nvSpPr>
        <p:spPr>
          <a:xfrm>
            <a:off x="2082800" y="1098550"/>
            <a:ext cx="4978500" cy="81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877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3500">
                <a:latin typeface="NanumGothicExtraBold"/>
                <a:ea typeface="NanumGothicExtraBold"/>
                <a:cs typeface="NanumGothicExtraBold"/>
                <a:sym typeface="NanumGothicExtraBold"/>
              </a:rPr>
              <a:t>반지도학습</a:t>
            </a:r>
            <a:r>
              <a:rPr lang="ko" sz="3500">
                <a:latin typeface="NanumGothicExtraBold"/>
                <a:ea typeface="NanumGothicExtraBold"/>
                <a:cs typeface="NanumGothicExtraBold"/>
                <a:sym typeface="NanumGothicExtraBold"/>
              </a:rPr>
              <a:t> 선정 이유</a:t>
            </a:r>
            <a:endParaRPr sz="3500"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pic>
        <p:nvPicPr>
          <p:cNvPr id="254" name="Google Shape;254;p33"/>
          <p:cNvPicPr preferRelativeResize="0"/>
          <p:nvPr/>
        </p:nvPicPr>
        <p:blipFill rotWithShape="1">
          <a:blip r:embed="rId3">
            <a:alphaModFix amt="50000"/>
          </a:blip>
          <a:srcRect b="0" l="0" r="0" t="0"/>
          <a:stretch/>
        </p:blipFill>
        <p:spPr>
          <a:xfrm rot="10800000">
            <a:off x="-76200" y="577850"/>
            <a:ext cx="9296400" cy="508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55" name="Google Shape;255;p33"/>
          <p:cNvGraphicFramePr/>
          <p:nvPr/>
        </p:nvGraphicFramePr>
        <p:xfrm>
          <a:off x="872363" y="2204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{063B8997-0402-4A09-9C5E-2F8A60FC20B5}</a:tableStyleId>
              </a:tblPr>
              <a:tblGrid>
                <a:gridCol w="3386900"/>
                <a:gridCol w="13354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3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Review</a:t>
                      </a:r>
                      <a:endParaRPr b="1" sz="13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3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Score</a:t>
                      </a:r>
                      <a:endParaRPr b="1" sz="13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마이크가 안 돼요. 삼성에 왔더니 어플의 문제라고 하는데요. 마이크 기능이 안돼다보니 흥미를 잃어요.</a:t>
                      </a:r>
                      <a:endParaRPr sz="11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5</a:t>
                      </a:r>
                      <a:endParaRPr sz="12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안드로이드 복습 환경 IOS처럼 개선 부탁드립니다. 복습하기가 너무 어렵습니다.</a:t>
                      </a:r>
                      <a:endParaRPr sz="11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4</a:t>
                      </a:r>
                      <a:endParaRPr sz="12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56" name="Google Shape;256;p33"/>
          <p:cNvSpPr txBox="1"/>
          <p:nvPr/>
        </p:nvSpPr>
        <p:spPr>
          <a:xfrm>
            <a:off x="5954275" y="2139750"/>
            <a:ext cx="3733800" cy="51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8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latin typeface="Nanum Gothic"/>
                <a:ea typeface="Nanum Gothic"/>
                <a:cs typeface="Nanum Gothic"/>
                <a:sym typeface="Nanum Gothic"/>
              </a:rPr>
              <a:t>◀ 별점이 높지만 부정적인 의견 예시</a:t>
            </a:r>
            <a:endParaRPr b="1" sz="12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57" name="Google Shape;257;p33"/>
          <p:cNvSpPr txBox="1"/>
          <p:nvPr/>
        </p:nvSpPr>
        <p:spPr>
          <a:xfrm>
            <a:off x="1257550" y="4092150"/>
            <a:ext cx="7264200" cy="51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8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가용할 수 있는 리소스에 한계가 있으므로 모든 데이터를 수동으로 라벨링할 수 없음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278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278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일부는 </a:t>
            </a:r>
            <a:r>
              <a:rPr b="1" lang="ko">
                <a:latin typeface="Nanum Gothic"/>
                <a:ea typeface="Nanum Gothic"/>
                <a:cs typeface="Nanum Gothic"/>
                <a:sym typeface="Nanum Gothic"/>
              </a:rPr>
              <a:t>수동</a:t>
            </a: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으로, 일부는 </a:t>
            </a:r>
            <a:r>
              <a:rPr b="1" lang="ko">
                <a:latin typeface="Nanum Gothic"/>
                <a:ea typeface="Nanum Gothic"/>
                <a:cs typeface="Nanum Gothic"/>
                <a:sym typeface="Nanum Gothic"/>
              </a:rPr>
              <a:t>자동</a:t>
            </a: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으로 라벨링하는 반지도학습을 선정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